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22" r:id="rId2"/>
    <p:sldId id="318" r:id="rId3"/>
    <p:sldId id="323" r:id="rId4"/>
    <p:sldId id="372" r:id="rId5"/>
    <p:sldId id="380" r:id="rId6"/>
    <p:sldId id="357" r:id="rId7"/>
    <p:sldId id="351" r:id="rId8"/>
    <p:sldId id="358" r:id="rId9"/>
    <p:sldId id="355" r:id="rId10"/>
    <p:sldId id="360" r:id="rId11"/>
    <p:sldId id="381" r:id="rId12"/>
    <p:sldId id="359" r:id="rId13"/>
    <p:sldId id="324" r:id="rId14"/>
    <p:sldId id="362" r:id="rId15"/>
    <p:sldId id="382" r:id="rId16"/>
    <p:sldId id="364" r:id="rId17"/>
    <p:sldId id="366" r:id="rId18"/>
    <p:sldId id="365" r:id="rId19"/>
    <p:sldId id="369" r:id="rId20"/>
    <p:sldId id="368" r:id="rId21"/>
    <p:sldId id="384" r:id="rId22"/>
    <p:sldId id="374" r:id="rId23"/>
    <p:sldId id="376" r:id="rId24"/>
    <p:sldId id="375" r:id="rId25"/>
    <p:sldId id="378" r:id="rId26"/>
    <p:sldId id="379" r:id="rId27"/>
    <p:sldId id="385" r:id="rId28"/>
    <p:sldId id="383" r:id="rId29"/>
    <p:sldId id="353" r:id="rId30"/>
    <p:sldId id="333" r:id="rId31"/>
    <p:sldId id="363" r:id="rId32"/>
    <p:sldId id="330" r:id="rId33"/>
    <p:sldId id="331" r:id="rId34"/>
    <p:sldId id="339" r:id="rId35"/>
    <p:sldId id="340" r:id="rId36"/>
    <p:sldId id="329" r:id="rId37"/>
    <p:sldId id="345" r:id="rId38"/>
    <p:sldId id="344" r:id="rId39"/>
    <p:sldId id="346" r:id="rId40"/>
    <p:sldId id="350" r:id="rId4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78" d="100"/>
          <a:sy n="78" d="100"/>
        </p:scale>
        <p:origin x="94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477FB0-C391-4E2F-93EE-2521C735CCB9}" type="datetimeFigureOut">
              <a:rPr lang="de-DE" smtClean="0"/>
              <a:t>28.11.2024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6A4BA8-3D73-460B-B956-2ABAB8C4BB3E}" type="slidenum">
              <a:rPr lang="de-DE" smtClean="0"/>
              <a:t>‹Nr.›</a:t>
            </a:fld>
            <a:endParaRPr lang="de-DE"/>
          </a:p>
        </p:txBody>
      </p:sp>
    </p:spTree>
    <p:extLst>
      <p:ext uri="{BB962C8B-B14F-4D97-AF65-F5344CB8AC3E}">
        <p14:creationId xmlns:p14="http://schemas.microsoft.com/office/powerpoint/2010/main" val="874145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9F772B75-0CDA-4527-93A2-2025FEA4B8E7}" type="datetimeFigureOut">
              <a:rPr lang="de-DE" smtClean="0"/>
              <a:t>28.11.2024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225684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F772B75-0CDA-4527-93A2-2025FEA4B8E7}" type="datetimeFigureOut">
              <a:rPr lang="de-DE" smtClean="0"/>
              <a:t>28.11.2024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3683864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F772B75-0CDA-4527-93A2-2025FEA4B8E7}" type="datetimeFigureOut">
              <a:rPr lang="de-DE" smtClean="0"/>
              <a:t>28.11.2024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3870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F772B75-0CDA-4527-93A2-2025FEA4B8E7}" type="datetimeFigureOut">
              <a:rPr lang="de-DE" smtClean="0"/>
              <a:t>28.11.2024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400624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9F772B75-0CDA-4527-93A2-2025FEA4B8E7}" type="datetimeFigureOut">
              <a:rPr lang="de-DE" smtClean="0"/>
              <a:t>28.11.2024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2622503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9F772B75-0CDA-4527-93A2-2025FEA4B8E7}" type="datetimeFigureOut">
              <a:rPr lang="de-DE" smtClean="0"/>
              <a:t>28.11.2024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2367520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9F772B75-0CDA-4527-93A2-2025FEA4B8E7}" type="datetimeFigureOut">
              <a:rPr lang="de-DE" smtClean="0"/>
              <a:t>28.11.2024</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1129763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9F772B75-0CDA-4527-93A2-2025FEA4B8E7}" type="datetimeFigureOut">
              <a:rPr lang="de-DE" smtClean="0"/>
              <a:t>28.11.2024</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4104761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F772B75-0CDA-4527-93A2-2025FEA4B8E7}" type="datetimeFigureOut">
              <a:rPr lang="de-DE" smtClean="0"/>
              <a:t>28.11.2024</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386551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9F772B75-0CDA-4527-93A2-2025FEA4B8E7}" type="datetimeFigureOut">
              <a:rPr lang="de-DE" smtClean="0"/>
              <a:t>28.11.2024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1611061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9F772B75-0CDA-4527-93A2-2025FEA4B8E7}" type="datetimeFigureOut">
              <a:rPr lang="de-DE" smtClean="0"/>
              <a:t>28.11.2024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0EA4CD0-6EF8-46B0-9DC5-F988B90CDD43}" type="slidenum">
              <a:rPr lang="de-DE" smtClean="0"/>
              <a:t>‹Nr.›</a:t>
            </a:fld>
            <a:endParaRPr lang="de-DE"/>
          </a:p>
        </p:txBody>
      </p:sp>
    </p:spTree>
    <p:extLst>
      <p:ext uri="{BB962C8B-B14F-4D97-AF65-F5344CB8AC3E}">
        <p14:creationId xmlns:p14="http://schemas.microsoft.com/office/powerpoint/2010/main" val="3177014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72B75-0CDA-4527-93A2-2025FEA4B8E7}" type="datetimeFigureOut">
              <a:rPr lang="de-DE" smtClean="0"/>
              <a:t>28.11.2024</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EA4CD0-6EF8-46B0-9DC5-F988B90CDD43}" type="slidenum">
              <a:rPr lang="de-DE" smtClean="0"/>
              <a:t>‹Nr.›</a:t>
            </a:fld>
            <a:endParaRPr lang="de-DE"/>
          </a:p>
        </p:txBody>
      </p:sp>
    </p:spTree>
    <p:extLst>
      <p:ext uri="{BB962C8B-B14F-4D97-AF65-F5344CB8AC3E}">
        <p14:creationId xmlns:p14="http://schemas.microsoft.com/office/powerpoint/2010/main" val="3754430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hyperlink" Target="mailto:timkiessling@mailbox.org" TargetMode="Externa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hyperlink" Target="https://www.plastic-pirates.eu/"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hyperlink" Target="https://cientificosdelabasura.ucn.cl/proyectos-e-investigaciones/" TargetMode="External"/><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hyperlink" Target="https://www.plastic-pirates.eu/" TargetMode="Externa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1016/j.envpol.2018.11.025"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epc.eu/en/publications/Under-Construction--Citizen-Participation-in-the-European-Union~483460" TargetMode="External"/><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eur-lex.europa.eu/eli/dir/2000/60/oj"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doi.org/10.1126/science.aba3656"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s://doi.org/10.5281/zenodo.14238270"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hyperlink" Target="https://www.plastic-pirates.eu/en/material/download"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016/j.envpol.2018.11.025" TargetMode="External"/><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16/j.envpol.2018.11.025" TargetMode="External"/><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3389/fenvs.2023.1233103" TargetMode="External"/><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doi.org/10.3389/fenvs.2023.1233103"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s://doi.org/10.1002/ckon.201800093" TargetMode="External"/><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doi.org/10.5334/cstp.96" TargetMode="External"/><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hyperlink" Target="https://doi.org/10.1002/ckon.201800093" TargetMode="Externa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1434770" y="3858192"/>
            <a:ext cx="9714143" cy="73477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t>Can the Public Contribute to Plastic Pollution Policy-Making through Community Science? A vision for Participatory Legislation</a:t>
            </a:r>
          </a:p>
        </p:txBody>
      </p:sp>
      <p:sp>
        <p:nvSpPr>
          <p:cNvPr id="6" name="Titel 2">
            <a:extLst>
              <a:ext uri="{FF2B5EF4-FFF2-40B4-BE49-F238E27FC236}">
                <a16:creationId xmlns:a16="http://schemas.microsoft.com/office/drawing/2014/main" id="{E461CFEA-9280-48F6-A0E0-18F03BED4685}"/>
              </a:ext>
            </a:extLst>
          </p:cNvPr>
          <p:cNvSpPr txBox="1">
            <a:spLocks/>
          </p:cNvSpPr>
          <p:nvPr/>
        </p:nvSpPr>
        <p:spPr>
          <a:xfrm>
            <a:off x="527045" y="4815385"/>
            <a:ext cx="11137901" cy="73477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DE" sz="2000" dirty="0"/>
              <a:t>Information Science Public </a:t>
            </a:r>
            <a:r>
              <a:rPr lang="de-DE" sz="2000" dirty="0" err="1"/>
              <a:t>Lecture</a:t>
            </a:r>
            <a:r>
              <a:rPr lang="de-DE" sz="2000" dirty="0"/>
              <a:t>, 19</a:t>
            </a:r>
            <a:r>
              <a:rPr lang="de-DE" sz="2000" baseline="30000" dirty="0"/>
              <a:t>th</a:t>
            </a:r>
            <a:r>
              <a:rPr lang="de-DE" sz="2000" dirty="0"/>
              <a:t> </a:t>
            </a:r>
            <a:r>
              <a:rPr lang="de-DE" sz="2000" dirty="0" err="1"/>
              <a:t>of</a:t>
            </a:r>
            <a:r>
              <a:rPr lang="de-DE" sz="2000" dirty="0"/>
              <a:t> November 2024</a:t>
            </a:r>
          </a:p>
          <a:p>
            <a:pPr algn="ctr"/>
            <a:endParaRPr lang="de-DE" sz="1800" dirty="0"/>
          </a:p>
          <a:p>
            <a:pPr algn="ctr"/>
            <a:r>
              <a:rPr lang="de-DE" sz="1800" dirty="0"/>
              <a:t>Tim Kiessling (</a:t>
            </a:r>
            <a:r>
              <a:rPr lang="de-DE" sz="1800" dirty="0">
                <a:hlinkClick r:id="rId2">
                  <a:extLst>
                    <a:ext uri="{A12FA001-AC4F-418D-AE19-62706E023703}">
                      <ahyp:hlinkClr xmlns:ahyp="http://schemas.microsoft.com/office/drawing/2018/hyperlinkcolor" val="tx"/>
                    </a:ext>
                  </a:extLst>
                </a:hlinkClick>
              </a:rPr>
              <a:t>timkiessling@mailbox.org</a:t>
            </a:r>
            <a:r>
              <a:rPr lang="de-DE" sz="1800" dirty="0"/>
              <a:t>)</a:t>
            </a:r>
          </a:p>
        </p:txBody>
      </p:sp>
      <p:pic>
        <p:nvPicPr>
          <p:cNvPr id="9" name="Grafik 8">
            <a:extLst>
              <a:ext uri="{FF2B5EF4-FFF2-40B4-BE49-F238E27FC236}">
                <a16:creationId xmlns:a16="http://schemas.microsoft.com/office/drawing/2014/main" id="{36A1DD90-54D2-4986-BD28-87563D5BAB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386" y="6050699"/>
            <a:ext cx="2914080" cy="572854"/>
          </a:xfrm>
          <a:prstGeom prst="rect">
            <a:avLst/>
          </a:prstGeom>
        </p:spPr>
      </p:pic>
      <p:pic>
        <p:nvPicPr>
          <p:cNvPr id="11" name="Grafik 10">
            <a:extLst>
              <a:ext uri="{FF2B5EF4-FFF2-40B4-BE49-F238E27FC236}">
                <a16:creationId xmlns:a16="http://schemas.microsoft.com/office/drawing/2014/main" id="{5BB40C71-2853-4246-A6BE-C9D4F91C1B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9527" y="6043493"/>
            <a:ext cx="1821226" cy="607076"/>
          </a:xfrm>
          <a:prstGeom prst="rect">
            <a:avLst/>
          </a:prstGeom>
        </p:spPr>
      </p:pic>
      <p:pic>
        <p:nvPicPr>
          <p:cNvPr id="13" name="Grafik 12">
            <a:extLst>
              <a:ext uri="{FF2B5EF4-FFF2-40B4-BE49-F238E27FC236}">
                <a16:creationId xmlns:a16="http://schemas.microsoft.com/office/drawing/2014/main" id="{379F2975-940A-4268-8089-338AB9D0AA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7413" y="5955207"/>
            <a:ext cx="1238530" cy="695362"/>
          </a:xfrm>
          <a:prstGeom prst="rect">
            <a:avLst/>
          </a:prstGeom>
        </p:spPr>
      </p:pic>
      <p:pic>
        <p:nvPicPr>
          <p:cNvPr id="5" name="Grafik 4">
            <a:extLst>
              <a:ext uri="{FF2B5EF4-FFF2-40B4-BE49-F238E27FC236}">
                <a16:creationId xmlns:a16="http://schemas.microsoft.com/office/drawing/2014/main" id="{2AFC40ED-FE25-472C-9FF6-642D84A37C4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17136" y="5889547"/>
            <a:ext cx="2600478" cy="734006"/>
          </a:xfrm>
          <a:prstGeom prst="rect">
            <a:avLst/>
          </a:prstGeom>
        </p:spPr>
      </p:pic>
      <p:pic>
        <p:nvPicPr>
          <p:cNvPr id="4" name="Grafik 3">
            <a:extLst>
              <a:ext uri="{FF2B5EF4-FFF2-40B4-BE49-F238E27FC236}">
                <a16:creationId xmlns:a16="http://schemas.microsoft.com/office/drawing/2014/main" id="{8B982BE3-60E9-417D-A009-742451B4A6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19979" y="473377"/>
            <a:ext cx="4952042" cy="3162393"/>
          </a:xfrm>
          <a:prstGeom prst="rect">
            <a:avLst/>
          </a:prstGeom>
        </p:spPr>
      </p:pic>
    </p:spTree>
    <p:extLst>
      <p:ext uri="{BB962C8B-B14F-4D97-AF65-F5344CB8AC3E}">
        <p14:creationId xmlns:p14="http://schemas.microsoft.com/office/powerpoint/2010/main" val="3468263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S</a:t>
            </a:r>
            <a:r>
              <a:rPr lang="de-DE" sz="3600" b="1" dirty="0"/>
              <a:t>OME RESULTS</a:t>
            </a:r>
            <a:endParaRPr lang="de-DE" sz="4270" b="1" dirty="0"/>
          </a:p>
        </p:txBody>
      </p:sp>
      <p:sp>
        <p:nvSpPr>
          <p:cNvPr id="3" name="Inhaltsplatzhalter 1">
            <a:extLst>
              <a:ext uri="{FF2B5EF4-FFF2-40B4-BE49-F238E27FC236}">
                <a16:creationId xmlns:a16="http://schemas.microsoft.com/office/drawing/2014/main" id="{2972F91A-718C-4C3A-9647-E549EB7B3FA0}"/>
              </a:ext>
            </a:extLst>
          </p:cNvPr>
          <p:cNvSpPr txBox="1">
            <a:spLocks/>
          </p:cNvSpPr>
          <p:nvPr/>
        </p:nvSpPr>
        <p:spPr>
          <a:xfrm>
            <a:off x="688976" y="1430347"/>
            <a:ext cx="10696419"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err="1">
                <a:cs typeface="Arial" panose="020B0604020202020204" pitchFamily="34" charset="0"/>
              </a:rPr>
              <a:t>Participants</a:t>
            </a:r>
            <a:r>
              <a:rPr lang="de-DE" sz="2400" dirty="0">
                <a:cs typeface="Arial" panose="020B0604020202020204" pitchFamily="34" charset="0"/>
              </a:rPr>
              <a:t>: 221 </a:t>
            </a:r>
            <a:r>
              <a:rPr lang="de-DE" sz="2400" dirty="0" err="1">
                <a:cs typeface="Arial" panose="020B0604020202020204" pitchFamily="34" charset="0"/>
              </a:rPr>
              <a:t>schoolchildren</a:t>
            </a:r>
            <a:r>
              <a:rPr lang="de-DE" sz="2400" dirty="0">
                <a:cs typeface="Arial" panose="020B0604020202020204" pitchFamily="34" charset="0"/>
              </a:rPr>
              <a:t> (grade 4, 5 and 6), </a:t>
            </a:r>
            <a:r>
              <a:rPr lang="de-DE" sz="2400" dirty="0" err="1">
                <a:cs typeface="Arial" panose="020B0604020202020204" pitchFamily="34" charset="0"/>
              </a:rPr>
              <a:t>volunteers</a:t>
            </a:r>
            <a:r>
              <a:rPr lang="de-DE" sz="2400" dirty="0">
                <a:cs typeface="Arial" panose="020B0604020202020204" pitchFamily="34" charset="0"/>
              </a:rPr>
              <a:t> </a:t>
            </a:r>
            <a:r>
              <a:rPr lang="de-DE" sz="2400" dirty="0" err="1">
                <a:cs typeface="Arial" panose="020B0604020202020204" pitchFamily="34" charset="0"/>
              </a:rPr>
              <a:t>from</a:t>
            </a:r>
            <a:r>
              <a:rPr lang="de-DE" sz="2400" dirty="0">
                <a:cs typeface="Arial" panose="020B0604020202020204" pitchFamily="34" charset="0"/>
              </a:rPr>
              <a:t> </a:t>
            </a:r>
            <a:r>
              <a:rPr lang="de-DE" sz="2400" dirty="0" err="1">
                <a:cs typeface="Arial" panose="020B0604020202020204" pitchFamily="34" charset="0"/>
              </a:rPr>
              <a:t>Let‘s</a:t>
            </a:r>
            <a:r>
              <a:rPr lang="de-DE" sz="2400" dirty="0">
                <a:cs typeface="Arial" panose="020B0604020202020204" pitchFamily="34" charset="0"/>
              </a:rPr>
              <a:t> Talk Science and St. Margarets Bay Stewardship </a:t>
            </a:r>
            <a:r>
              <a:rPr lang="de-DE" sz="2400" dirty="0" err="1">
                <a:cs typeface="Arial" panose="020B0604020202020204" pitchFamily="34" charset="0"/>
              </a:rPr>
              <a:t>Association</a:t>
            </a:r>
            <a:endParaRPr lang="de-DE" sz="2400" dirty="0">
              <a:cs typeface="Arial" panose="020B0604020202020204" pitchFamily="34" charset="0"/>
            </a:endParaRPr>
          </a:p>
          <a:p>
            <a:pPr marL="0" indent="0">
              <a:buNone/>
            </a:pPr>
            <a:r>
              <a:rPr lang="de-DE" sz="2400" dirty="0">
                <a:cs typeface="Arial" panose="020B0604020202020204" pitchFamily="34" charset="0"/>
              </a:rPr>
              <a:t>About 630 </a:t>
            </a:r>
            <a:r>
              <a:rPr lang="de-DE" sz="2400" dirty="0" err="1">
                <a:cs typeface="Arial" panose="020B0604020202020204" pitchFamily="34" charset="0"/>
              </a:rPr>
              <a:t>hours</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field</a:t>
            </a:r>
            <a:r>
              <a:rPr lang="de-DE" sz="2400" dirty="0">
                <a:cs typeface="Arial" panose="020B0604020202020204" pitchFamily="34" charset="0"/>
              </a:rPr>
              <a:t> </a:t>
            </a:r>
            <a:r>
              <a:rPr lang="de-DE" sz="2400" dirty="0" err="1">
                <a:cs typeface="Arial" panose="020B0604020202020204" pitchFamily="34" charset="0"/>
              </a:rPr>
              <a:t>sampling</a:t>
            </a:r>
            <a:r>
              <a:rPr lang="de-DE" sz="2400" dirty="0">
                <a:cs typeface="Arial" panose="020B0604020202020204" pitchFamily="34" charset="0"/>
              </a:rPr>
              <a:t> </a:t>
            </a:r>
            <a:r>
              <a:rPr lang="de-DE" sz="2400" dirty="0" err="1">
                <a:cs typeface="Arial" panose="020B0604020202020204" pitchFamily="34" charset="0"/>
              </a:rPr>
              <a:t>effort</a:t>
            </a:r>
            <a:endParaRPr lang="de-DE" sz="2400" dirty="0">
              <a:cs typeface="Arial" panose="020B0604020202020204" pitchFamily="34" charset="0"/>
            </a:endParaRPr>
          </a:p>
        </p:txBody>
      </p:sp>
      <p:pic>
        <p:nvPicPr>
          <p:cNvPr id="9" name="Grafik 8">
            <a:extLst>
              <a:ext uri="{FF2B5EF4-FFF2-40B4-BE49-F238E27FC236}">
                <a16:creationId xmlns:a16="http://schemas.microsoft.com/office/drawing/2014/main" id="{66B31DDC-F6D9-48BF-8947-2008F8195E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0618" y="2710678"/>
            <a:ext cx="4657493" cy="3493120"/>
          </a:xfrm>
          <a:prstGeom prst="rect">
            <a:avLst/>
          </a:prstGeom>
          <a:ln w="28575">
            <a:solidFill>
              <a:schemeClr val="tx1"/>
            </a:solidFill>
          </a:ln>
        </p:spPr>
      </p:pic>
      <p:pic>
        <p:nvPicPr>
          <p:cNvPr id="11" name="Grafik 10">
            <a:extLst>
              <a:ext uri="{FF2B5EF4-FFF2-40B4-BE49-F238E27FC236}">
                <a16:creationId xmlns:a16="http://schemas.microsoft.com/office/drawing/2014/main" id="{FC31BADB-7951-4C1B-B325-38751C2F10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554" y="2710678"/>
            <a:ext cx="4816768" cy="3513029"/>
          </a:xfrm>
          <a:prstGeom prst="rect">
            <a:avLst/>
          </a:prstGeom>
          <a:ln w="28575">
            <a:solidFill>
              <a:schemeClr val="tx1"/>
            </a:solidFill>
          </a:ln>
        </p:spPr>
      </p:pic>
      <p:sp>
        <p:nvSpPr>
          <p:cNvPr id="12" name="Inhaltsplatzhalter 1">
            <a:extLst>
              <a:ext uri="{FF2B5EF4-FFF2-40B4-BE49-F238E27FC236}">
                <a16:creationId xmlns:a16="http://schemas.microsoft.com/office/drawing/2014/main" id="{8134D757-4405-4AAF-947B-33371D24EA1D}"/>
              </a:ext>
            </a:extLst>
          </p:cNvPr>
          <p:cNvSpPr txBox="1">
            <a:spLocks/>
          </p:cNvSpPr>
          <p:nvPr/>
        </p:nvSpPr>
        <p:spPr>
          <a:xfrm>
            <a:off x="742331" y="6274420"/>
            <a:ext cx="10922621"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a:cs typeface="Arial" panose="020B0604020202020204" pitchFamily="34" charset="0"/>
              </a:rPr>
              <a:t>Leslie Thomas Junior High </a:t>
            </a:r>
            <a:r>
              <a:rPr lang="de-DE" sz="1600" dirty="0" err="1">
                <a:cs typeface="Arial" panose="020B0604020202020204" pitchFamily="34" charset="0"/>
              </a:rPr>
              <a:t>school</a:t>
            </a:r>
            <a:r>
              <a:rPr lang="de-DE" sz="1600" dirty="0">
                <a:cs typeface="Arial" panose="020B0604020202020204" pitchFamily="34" charset="0"/>
              </a:rPr>
              <a:t>, </a:t>
            </a:r>
            <a:r>
              <a:rPr lang="de-DE" sz="1600" dirty="0" err="1">
                <a:cs typeface="Arial" panose="020B0604020202020204" pitchFamily="34" charset="0"/>
              </a:rPr>
              <a:t>photo</a:t>
            </a:r>
            <a:r>
              <a:rPr lang="de-DE" sz="1600" dirty="0">
                <a:cs typeface="Arial" panose="020B0604020202020204" pitchFamily="34" charset="0"/>
              </a:rPr>
              <a:t> </a:t>
            </a:r>
            <a:r>
              <a:rPr lang="de-DE" sz="1600" dirty="0" err="1">
                <a:cs typeface="Arial" panose="020B0604020202020204" pitchFamily="34" charset="0"/>
              </a:rPr>
              <a:t>by</a:t>
            </a:r>
            <a:r>
              <a:rPr lang="de-DE" sz="1600" dirty="0">
                <a:cs typeface="Arial" panose="020B0604020202020204" pitchFamily="34" charset="0"/>
              </a:rPr>
              <a:t> © Nicole </a:t>
            </a:r>
            <a:r>
              <a:rPr lang="de-DE" sz="1600" dirty="0" err="1">
                <a:cs typeface="Arial" panose="020B0604020202020204" pitchFamily="34" charset="0"/>
              </a:rPr>
              <a:t>Saulnier</a:t>
            </a:r>
            <a:r>
              <a:rPr lang="de-DE" sz="1600" dirty="0">
                <a:cs typeface="Arial" panose="020B0604020202020204" pitchFamily="34" charset="0"/>
              </a:rPr>
              <a:t> (</a:t>
            </a:r>
            <a:r>
              <a:rPr lang="de-DE" sz="1600" dirty="0" err="1">
                <a:cs typeface="Arial" panose="020B0604020202020204" pitchFamily="34" charset="0"/>
              </a:rPr>
              <a:t>left</a:t>
            </a:r>
            <a:r>
              <a:rPr lang="de-DE" sz="1600" dirty="0">
                <a:cs typeface="Arial" panose="020B0604020202020204" pitchFamily="34" charset="0"/>
              </a:rPr>
              <a:t>). Data </a:t>
            </a:r>
            <a:r>
              <a:rPr lang="de-DE" sz="1600" dirty="0" err="1">
                <a:cs typeface="Arial" panose="020B0604020202020204" pitchFamily="34" charset="0"/>
              </a:rPr>
              <a:t>recording</a:t>
            </a:r>
            <a:r>
              <a:rPr lang="de-DE" sz="1600" dirty="0">
                <a:cs typeface="Arial" panose="020B0604020202020204" pitchFamily="34" charset="0"/>
              </a:rPr>
              <a:t> </a:t>
            </a:r>
            <a:r>
              <a:rPr lang="de-DE" sz="1600" dirty="0" err="1">
                <a:cs typeface="Arial" panose="020B0604020202020204" pitchFamily="34" charset="0"/>
              </a:rPr>
              <a:t>with</a:t>
            </a:r>
            <a:r>
              <a:rPr lang="de-DE" sz="1600" dirty="0">
                <a:cs typeface="Arial" panose="020B0604020202020204" pitchFamily="34" charset="0"/>
              </a:rPr>
              <a:t> Crichton Park </a:t>
            </a:r>
            <a:r>
              <a:rPr lang="de-DE" sz="1600" dirty="0" err="1">
                <a:cs typeface="Arial" panose="020B0604020202020204" pitchFamily="34" charset="0"/>
              </a:rPr>
              <a:t>school</a:t>
            </a:r>
            <a:r>
              <a:rPr lang="de-DE" sz="1600" dirty="0">
                <a:cs typeface="Arial" panose="020B0604020202020204" pitchFamily="34" charset="0"/>
              </a:rPr>
              <a:t>, </a:t>
            </a:r>
            <a:r>
              <a:rPr lang="de-DE" sz="1600" dirty="0" err="1">
                <a:cs typeface="Arial" panose="020B0604020202020204" pitchFamily="34" charset="0"/>
              </a:rPr>
              <a:t>photo</a:t>
            </a:r>
            <a:r>
              <a:rPr lang="de-DE" sz="1600" dirty="0">
                <a:cs typeface="Arial" panose="020B0604020202020204" pitchFamily="34" charset="0"/>
              </a:rPr>
              <a:t> </a:t>
            </a:r>
            <a:r>
              <a:rPr lang="de-DE" sz="1600" dirty="0" err="1">
                <a:cs typeface="Arial" panose="020B0604020202020204" pitchFamily="34" charset="0"/>
              </a:rPr>
              <a:t>by</a:t>
            </a:r>
            <a:r>
              <a:rPr lang="de-DE" sz="1600" dirty="0">
                <a:cs typeface="Arial" panose="020B0604020202020204" pitchFamily="34" charset="0"/>
              </a:rPr>
              <a:t> Tim Kiessling (CC BY 4.0 </a:t>
            </a:r>
            <a:r>
              <a:rPr lang="de-DE" sz="1600" dirty="0" err="1">
                <a:cs typeface="Arial" panose="020B0604020202020204" pitchFamily="34" charset="0"/>
              </a:rPr>
              <a:t>license</a:t>
            </a:r>
            <a:r>
              <a:rPr lang="de-DE" sz="1600" dirty="0">
                <a:cs typeface="Arial" panose="020B0604020202020204" pitchFamily="34" charset="0"/>
              </a:rPr>
              <a:t>; </a:t>
            </a:r>
            <a:r>
              <a:rPr lang="de-DE" sz="1600" dirty="0" err="1">
                <a:cs typeface="Arial" panose="020B0604020202020204" pitchFamily="34" charset="0"/>
              </a:rPr>
              <a:t>right</a:t>
            </a:r>
            <a:r>
              <a:rPr lang="de-DE" sz="1600" dirty="0">
                <a:cs typeface="Arial" panose="020B0604020202020204" pitchFamily="34" charset="0"/>
              </a:rPr>
              <a:t>)</a:t>
            </a:r>
          </a:p>
        </p:txBody>
      </p:sp>
    </p:spTree>
    <p:extLst>
      <p:ext uri="{BB962C8B-B14F-4D97-AF65-F5344CB8AC3E}">
        <p14:creationId xmlns:p14="http://schemas.microsoft.com/office/powerpoint/2010/main" val="1767077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S</a:t>
            </a:r>
            <a:r>
              <a:rPr lang="de-DE" sz="3600" b="1" dirty="0"/>
              <a:t>OME RESULTS</a:t>
            </a:r>
            <a:endParaRPr lang="de-DE" sz="4270" b="1" dirty="0"/>
          </a:p>
        </p:txBody>
      </p:sp>
      <p:sp>
        <p:nvSpPr>
          <p:cNvPr id="3" name="Inhaltsplatzhalter 1">
            <a:extLst>
              <a:ext uri="{FF2B5EF4-FFF2-40B4-BE49-F238E27FC236}">
                <a16:creationId xmlns:a16="http://schemas.microsoft.com/office/drawing/2014/main" id="{2972F91A-718C-4C3A-9647-E549EB7B3FA0}"/>
              </a:ext>
            </a:extLst>
          </p:cNvPr>
          <p:cNvSpPr txBox="1">
            <a:spLocks/>
          </p:cNvSpPr>
          <p:nvPr/>
        </p:nvSpPr>
        <p:spPr>
          <a:xfrm>
            <a:off x="688977" y="1430347"/>
            <a:ext cx="4657724"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dirty="0">
                <a:cs typeface="Arial" panose="020B0604020202020204" pitchFamily="34" charset="0"/>
              </a:rPr>
              <a:t>On </a:t>
            </a:r>
            <a:r>
              <a:rPr lang="de-DE" sz="2400" dirty="0" err="1">
                <a:cs typeface="Arial" panose="020B0604020202020204" pitchFamily="34" charset="0"/>
              </a:rPr>
              <a:t>average</a:t>
            </a:r>
            <a:r>
              <a:rPr lang="de-DE" sz="2400" dirty="0">
                <a:cs typeface="Arial" panose="020B0604020202020204" pitchFamily="34" charset="0"/>
              </a:rPr>
              <a:t> 0.8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items</a:t>
            </a:r>
            <a:r>
              <a:rPr lang="de-DE" sz="2400" dirty="0">
                <a:cs typeface="Arial" panose="020B0604020202020204" pitchFamily="34" charset="0"/>
              </a:rPr>
              <a:t> </a:t>
            </a:r>
            <a:r>
              <a:rPr lang="de-DE" sz="2400" dirty="0" err="1">
                <a:cs typeface="Arial" panose="020B0604020202020204" pitchFamily="34" charset="0"/>
              </a:rPr>
              <a:t>found</a:t>
            </a:r>
            <a:r>
              <a:rPr lang="de-DE" sz="2400" dirty="0">
                <a:cs typeface="Arial" panose="020B0604020202020204" pitchFamily="34" charset="0"/>
              </a:rPr>
              <a:t> per 1 m²</a:t>
            </a:r>
          </a:p>
          <a:p>
            <a:r>
              <a:rPr lang="de-DE" sz="2400" dirty="0">
                <a:cs typeface="Arial" panose="020B0604020202020204" pitchFamily="34" charset="0"/>
              </a:rPr>
              <a:t>More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found</a:t>
            </a:r>
            <a:r>
              <a:rPr lang="de-DE" sz="2400" dirty="0">
                <a:cs typeface="Arial" panose="020B0604020202020204" pitchFamily="34" charset="0"/>
              </a:rPr>
              <a:t> </a:t>
            </a:r>
            <a:r>
              <a:rPr lang="de-DE" sz="2400" dirty="0" err="1">
                <a:cs typeface="Arial" panose="020B0604020202020204" pitchFamily="34" charset="0"/>
              </a:rPr>
              <a:t>higher</a:t>
            </a:r>
            <a:r>
              <a:rPr lang="de-DE" sz="2400" dirty="0">
                <a:cs typeface="Arial" panose="020B0604020202020204" pitchFamily="34" charset="0"/>
              </a:rPr>
              <a:t> </a:t>
            </a:r>
            <a:r>
              <a:rPr lang="de-DE" sz="2400" dirty="0" err="1">
                <a:cs typeface="Arial" panose="020B0604020202020204" pitchFamily="34" charset="0"/>
              </a:rPr>
              <a:t>up</a:t>
            </a:r>
            <a:r>
              <a:rPr lang="de-DE" sz="2400" dirty="0">
                <a:cs typeface="Arial" panose="020B0604020202020204" pitchFamily="34" charset="0"/>
              </a:rPr>
              <a:t> at </a:t>
            </a:r>
            <a:r>
              <a:rPr lang="de-DE" sz="2400" dirty="0" err="1">
                <a:cs typeface="Arial" panose="020B0604020202020204" pitchFamily="34" charset="0"/>
              </a:rPr>
              <a:t>lakes</a:t>
            </a:r>
            <a:r>
              <a:rPr lang="de-DE" sz="2400" dirty="0">
                <a:cs typeface="Arial" panose="020B0604020202020204" pitchFamily="34" charset="0"/>
              </a:rPr>
              <a:t> and </a:t>
            </a:r>
            <a:r>
              <a:rPr lang="de-DE" sz="2400" dirty="0" err="1">
                <a:cs typeface="Arial" panose="020B0604020202020204" pitchFamily="34" charset="0"/>
              </a:rPr>
              <a:t>beaches</a:t>
            </a:r>
            <a:endParaRPr lang="de-DE" sz="2400" dirty="0">
              <a:cs typeface="Arial" panose="020B0604020202020204" pitchFamily="34" charset="0"/>
            </a:endParaRPr>
          </a:p>
        </p:txBody>
      </p:sp>
      <p:pic>
        <p:nvPicPr>
          <p:cNvPr id="7" name="Grafik 6">
            <a:extLst>
              <a:ext uri="{FF2B5EF4-FFF2-40B4-BE49-F238E27FC236}">
                <a16:creationId xmlns:a16="http://schemas.microsoft.com/office/drawing/2014/main" id="{C08FE00E-645E-428D-B72F-12CE06D5B6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4441" y="1210084"/>
            <a:ext cx="5609115" cy="4206836"/>
          </a:xfrm>
          <a:prstGeom prst="rect">
            <a:avLst/>
          </a:prstGeom>
        </p:spPr>
      </p:pic>
      <p:sp>
        <p:nvSpPr>
          <p:cNvPr id="8" name="Inhaltsplatzhalter 1">
            <a:extLst>
              <a:ext uri="{FF2B5EF4-FFF2-40B4-BE49-F238E27FC236}">
                <a16:creationId xmlns:a16="http://schemas.microsoft.com/office/drawing/2014/main" id="{3F548ECB-1230-4A5A-B4BC-5C694B2DC213}"/>
              </a:ext>
            </a:extLst>
          </p:cNvPr>
          <p:cNvSpPr txBox="1">
            <a:spLocks/>
          </p:cNvSpPr>
          <p:nvPr/>
        </p:nvSpPr>
        <p:spPr>
          <a:xfrm>
            <a:off x="5634441" y="5416920"/>
            <a:ext cx="5435600"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cs typeface="Arial" panose="020B0604020202020204" pitchFamily="34" charset="0"/>
              </a:rPr>
              <a:t>Photo</a:t>
            </a:r>
            <a:r>
              <a:rPr lang="de-DE" sz="1600" dirty="0">
                <a:cs typeface="Arial" panose="020B0604020202020204" pitchFamily="34" charset="0"/>
              </a:rPr>
              <a:t> </a:t>
            </a:r>
            <a:r>
              <a:rPr lang="de-DE" sz="1600" dirty="0" err="1">
                <a:cs typeface="Arial" panose="020B0604020202020204" pitchFamily="34" charset="0"/>
              </a:rPr>
              <a:t>by</a:t>
            </a:r>
            <a:r>
              <a:rPr lang="de-DE" sz="1600" dirty="0">
                <a:cs typeface="Arial" panose="020B0604020202020204" pitchFamily="34" charset="0"/>
              </a:rPr>
              <a:t> Tim Kiessling</a:t>
            </a:r>
          </a:p>
        </p:txBody>
      </p:sp>
    </p:spTree>
    <p:extLst>
      <p:ext uri="{BB962C8B-B14F-4D97-AF65-F5344CB8AC3E}">
        <p14:creationId xmlns:p14="http://schemas.microsoft.com/office/powerpoint/2010/main" val="396102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S</a:t>
            </a:r>
            <a:r>
              <a:rPr lang="de-DE" sz="3600" b="1" dirty="0"/>
              <a:t>OME RESULTS</a:t>
            </a:r>
            <a:endParaRPr lang="de-DE" sz="4270" b="1" dirty="0"/>
          </a:p>
        </p:txBody>
      </p:sp>
      <p:sp>
        <p:nvSpPr>
          <p:cNvPr id="3" name="Inhaltsplatzhalter 1">
            <a:extLst>
              <a:ext uri="{FF2B5EF4-FFF2-40B4-BE49-F238E27FC236}">
                <a16:creationId xmlns:a16="http://schemas.microsoft.com/office/drawing/2014/main" id="{2972F91A-718C-4C3A-9647-E549EB7B3FA0}"/>
              </a:ext>
            </a:extLst>
          </p:cNvPr>
          <p:cNvSpPr txBox="1">
            <a:spLocks/>
          </p:cNvSpPr>
          <p:nvPr/>
        </p:nvSpPr>
        <p:spPr>
          <a:xfrm>
            <a:off x="688977" y="1430347"/>
            <a:ext cx="9678342"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dirty="0">
                <a:cs typeface="Arial" panose="020B0604020202020204" pitchFamily="34" charset="0"/>
              </a:rPr>
              <a:t>A total </a:t>
            </a:r>
            <a:r>
              <a:rPr lang="de-DE" sz="2400" dirty="0" err="1">
                <a:cs typeface="Arial" panose="020B0604020202020204" pitchFamily="34" charset="0"/>
              </a:rPr>
              <a:t>of</a:t>
            </a:r>
            <a:r>
              <a:rPr lang="de-DE" sz="2400" dirty="0">
                <a:cs typeface="Arial" panose="020B0604020202020204" pitchFamily="34" charset="0"/>
              </a:rPr>
              <a:t> 2882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items</a:t>
            </a:r>
            <a:r>
              <a:rPr lang="de-DE" sz="2400" dirty="0">
                <a:cs typeface="Arial" panose="020B0604020202020204" pitchFamily="34" charset="0"/>
              </a:rPr>
              <a:t> </a:t>
            </a:r>
            <a:r>
              <a:rPr lang="de-DE" sz="2400" dirty="0" err="1">
                <a:cs typeface="Arial" panose="020B0604020202020204" pitchFamily="34" charset="0"/>
              </a:rPr>
              <a:t>collected</a:t>
            </a:r>
            <a:r>
              <a:rPr lang="de-DE" sz="2400" dirty="0">
                <a:cs typeface="Arial" panose="020B0604020202020204" pitchFamily="34" charset="0"/>
              </a:rPr>
              <a:t> and </a:t>
            </a:r>
            <a:r>
              <a:rPr lang="de-DE" sz="2400" dirty="0" err="1">
                <a:cs typeface="Arial" panose="020B0604020202020204" pitchFamily="34" charset="0"/>
              </a:rPr>
              <a:t>classified</a:t>
            </a:r>
            <a:endParaRPr lang="de-DE" sz="2400" dirty="0">
              <a:cs typeface="Arial" panose="020B0604020202020204" pitchFamily="34" charset="0"/>
            </a:endParaRPr>
          </a:p>
          <a:p>
            <a:r>
              <a:rPr lang="de-DE" sz="2400" dirty="0">
                <a:cs typeface="Arial" panose="020B0604020202020204" pitchFamily="34" charset="0"/>
              </a:rPr>
              <a:t>50%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items</a:t>
            </a:r>
            <a:r>
              <a:rPr lang="de-DE" sz="2400" dirty="0">
                <a:cs typeface="Arial" panose="020B0604020202020204" pitchFamily="34" charset="0"/>
              </a:rPr>
              <a:t> </a:t>
            </a:r>
            <a:r>
              <a:rPr lang="de-DE" sz="2400" dirty="0" err="1">
                <a:cs typeface="Arial" panose="020B0604020202020204" pitchFamily="34" charset="0"/>
              </a:rPr>
              <a:t>were</a:t>
            </a:r>
            <a:r>
              <a:rPr lang="de-DE" sz="2400" dirty="0">
                <a:cs typeface="Arial" panose="020B0604020202020204" pitchFamily="34" charset="0"/>
              </a:rPr>
              <a:t> single-</a:t>
            </a:r>
            <a:r>
              <a:rPr lang="de-DE" sz="2400" dirty="0" err="1">
                <a:cs typeface="Arial" panose="020B0604020202020204" pitchFamily="34" charset="0"/>
              </a:rPr>
              <a:t>use</a:t>
            </a:r>
            <a:r>
              <a:rPr lang="de-DE" sz="2400" dirty="0">
                <a:cs typeface="Arial" panose="020B0604020202020204" pitchFamily="34" charset="0"/>
              </a:rPr>
              <a:t> </a:t>
            </a:r>
            <a:r>
              <a:rPr lang="de-DE" sz="2400" dirty="0" err="1">
                <a:cs typeface="Arial" panose="020B0604020202020204" pitchFamily="34" charset="0"/>
              </a:rPr>
              <a:t>plastics</a:t>
            </a:r>
            <a:endParaRPr lang="de-DE" sz="2400" dirty="0">
              <a:cs typeface="Arial" panose="020B0604020202020204" pitchFamily="34" charset="0"/>
            </a:endParaRPr>
          </a:p>
          <a:p>
            <a:r>
              <a:rPr lang="de-DE" sz="2400" dirty="0" err="1">
                <a:cs typeface="Arial" panose="020B0604020202020204" pitchFamily="34" charset="0"/>
              </a:rPr>
              <a:t>Plastic</a:t>
            </a:r>
            <a:r>
              <a:rPr lang="de-DE" sz="2400" dirty="0">
                <a:cs typeface="Arial" panose="020B0604020202020204" pitchFamily="34" charset="0"/>
              </a:rPr>
              <a:t> </a:t>
            </a:r>
            <a:r>
              <a:rPr lang="de-DE" sz="2400" dirty="0" err="1">
                <a:cs typeface="Arial" panose="020B0604020202020204" pitchFamily="34" charset="0"/>
              </a:rPr>
              <a:t>wrappers</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snacks</a:t>
            </a:r>
            <a:r>
              <a:rPr lang="de-DE" sz="2400" dirty="0">
                <a:cs typeface="Arial" panose="020B0604020202020204" pitchFamily="34" charset="0"/>
              </a:rPr>
              <a:t> and </a:t>
            </a:r>
            <a:r>
              <a:rPr lang="de-DE" sz="2400" dirty="0" err="1">
                <a:cs typeface="Arial" panose="020B0604020202020204" pitchFamily="34" charset="0"/>
              </a:rPr>
              <a:t>sweets</a:t>
            </a:r>
            <a:r>
              <a:rPr lang="de-DE" sz="2400" dirty="0">
                <a:cs typeface="Arial" panose="020B0604020202020204" pitchFamily="34" charset="0"/>
              </a:rPr>
              <a:t> </a:t>
            </a:r>
            <a:r>
              <a:rPr lang="de-DE" sz="2400" dirty="0" err="1">
                <a:cs typeface="Arial" panose="020B0604020202020204" pitchFamily="34" charset="0"/>
              </a:rPr>
              <a:t>were</a:t>
            </a:r>
            <a:r>
              <a:rPr lang="de-DE" sz="2400" dirty="0">
                <a:cs typeface="Arial" panose="020B0604020202020204" pitchFamily="34" charset="0"/>
              </a:rPr>
              <a:t> </a:t>
            </a:r>
            <a:r>
              <a:rPr lang="de-DE" sz="2400" dirty="0" err="1">
                <a:cs typeface="Arial" panose="020B0604020202020204" pitchFamily="34" charset="0"/>
              </a:rPr>
              <a:t>found</a:t>
            </a:r>
            <a:r>
              <a:rPr lang="de-DE" sz="2400" dirty="0">
                <a:cs typeface="Arial" panose="020B0604020202020204" pitchFamily="34" charset="0"/>
              </a:rPr>
              <a:t> </a:t>
            </a:r>
            <a:r>
              <a:rPr lang="de-DE" sz="2400" dirty="0" err="1">
                <a:cs typeface="Arial" panose="020B0604020202020204" pitchFamily="34" charset="0"/>
              </a:rPr>
              <a:t>most</a:t>
            </a:r>
            <a:r>
              <a:rPr lang="de-DE" sz="2400" dirty="0">
                <a:cs typeface="Arial" panose="020B0604020202020204" pitchFamily="34" charset="0"/>
              </a:rPr>
              <a:t> </a:t>
            </a:r>
            <a:r>
              <a:rPr lang="de-DE" sz="2400" dirty="0" err="1">
                <a:cs typeface="Arial" panose="020B0604020202020204" pitchFamily="34" charset="0"/>
              </a:rPr>
              <a:t>commonly</a:t>
            </a:r>
            <a:r>
              <a:rPr lang="de-DE" sz="2400" dirty="0">
                <a:cs typeface="Arial" panose="020B0604020202020204" pitchFamily="34" charset="0"/>
              </a:rPr>
              <a:t> (20% </a:t>
            </a:r>
            <a:r>
              <a:rPr lang="de-DE" sz="2400" dirty="0" err="1">
                <a:cs typeface="Arial" panose="020B0604020202020204" pitchFamily="34" charset="0"/>
              </a:rPr>
              <a:t>of</a:t>
            </a:r>
            <a:r>
              <a:rPr lang="de-DE" sz="2400" dirty="0">
                <a:cs typeface="Arial" panose="020B0604020202020204" pitchFamily="34" charset="0"/>
              </a:rPr>
              <a:t> all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items</a:t>
            </a:r>
            <a:r>
              <a:rPr lang="de-DE" sz="2400" dirty="0">
                <a:cs typeface="Arial" panose="020B0604020202020204" pitchFamily="34" charset="0"/>
              </a:rPr>
              <a:t>)</a:t>
            </a:r>
          </a:p>
          <a:p>
            <a:r>
              <a:rPr lang="de-DE" sz="2400" dirty="0">
                <a:cs typeface="Arial" panose="020B0604020202020204" pitchFamily="34" charset="0"/>
              </a:rPr>
              <a:t>About 107 kg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litter</a:t>
            </a:r>
            <a:r>
              <a:rPr lang="de-DE" sz="2400" dirty="0">
                <a:cs typeface="Arial" panose="020B0604020202020204" pitchFamily="34" charset="0"/>
              </a:rPr>
              <a:t> </a:t>
            </a:r>
            <a:r>
              <a:rPr lang="de-DE" sz="2400" dirty="0" err="1">
                <a:cs typeface="Arial" panose="020B0604020202020204" pitchFamily="34" charset="0"/>
              </a:rPr>
              <a:t>collected</a:t>
            </a:r>
            <a:endParaRPr lang="de-DE" sz="2400" dirty="0">
              <a:cs typeface="Arial" panose="020B0604020202020204" pitchFamily="34" charset="0"/>
            </a:endParaRPr>
          </a:p>
        </p:txBody>
      </p:sp>
    </p:spTree>
    <p:extLst>
      <p:ext uri="{BB962C8B-B14F-4D97-AF65-F5344CB8AC3E}">
        <p14:creationId xmlns:p14="http://schemas.microsoft.com/office/powerpoint/2010/main" val="340952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PIRATES PROGRAM IN GERMANY</a:t>
            </a:r>
            <a:endParaRPr lang="de-DE" sz="4270" b="1" dirty="0"/>
          </a:p>
        </p:txBody>
      </p:sp>
      <p:sp>
        <p:nvSpPr>
          <p:cNvPr id="8" name="Inhaltsplatzhalter 1">
            <a:extLst>
              <a:ext uri="{FF2B5EF4-FFF2-40B4-BE49-F238E27FC236}">
                <a16:creationId xmlns:a16="http://schemas.microsoft.com/office/drawing/2014/main" id="{83A30A98-DAF8-4FD3-BC8E-AE761ABC4038}"/>
              </a:ext>
            </a:extLst>
          </p:cNvPr>
          <p:cNvSpPr txBox="1">
            <a:spLocks/>
          </p:cNvSpPr>
          <p:nvPr/>
        </p:nvSpPr>
        <p:spPr>
          <a:xfrm>
            <a:off x="642253" y="5332829"/>
            <a:ext cx="4531914"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a:t>© Gesine Born/Federal Ministry </a:t>
            </a:r>
            <a:r>
              <a:rPr lang="de-DE" sz="1600" dirty="0" err="1"/>
              <a:t>of</a:t>
            </a:r>
            <a:r>
              <a:rPr lang="de-DE" sz="1600" dirty="0"/>
              <a:t> Education and Research </a:t>
            </a:r>
            <a:r>
              <a:rPr lang="de-DE" sz="1600" dirty="0" err="1"/>
              <a:t>of</a:t>
            </a:r>
            <a:r>
              <a:rPr lang="de-DE" sz="1600" dirty="0"/>
              <a:t> Germany</a:t>
            </a:r>
          </a:p>
        </p:txBody>
      </p:sp>
      <p:pic>
        <p:nvPicPr>
          <p:cNvPr id="7" name="Grafik 6">
            <a:extLst>
              <a:ext uri="{FF2B5EF4-FFF2-40B4-BE49-F238E27FC236}">
                <a16:creationId xmlns:a16="http://schemas.microsoft.com/office/drawing/2014/main" id="{5C93E40C-0939-4247-B0E6-06ABAD0A06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7706" y="2463640"/>
            <a:ext cx="5486400" cy="3657600"/>
          </a:xfrm>
          <a:prstGeom prst="rect">
            <a:avLst/>
          </a:prstGeom>
          <a:ln>
            <a:solidFill>
              <a:schemeClr val="tx1"/>
            </a:solidFill>
          </a:ln>
        </p:spPr>
      </p:pic>
      <p:pic>
        <p:nvPicPr>
          <p:cNvPr id="14" name="Grafik 13">
            <a:extLst>
              <a:ext uri="{FF2B5EF4-FFF2-40B4-BE49-F238E27FC236}">
                <a16:creationId xmlns:a16="http://schemas.microsoft.com/office/drawing/2014/main" id="{3A96E53B-AAA2-4F94-8197-5C5D84D90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253" y="1307929"/>
            <a:ext cx="5706188" cy="3804125"/>
          </a:xfrm>
          <a:prstGeom prst="rect">
            <a:avLst/>
          </a:prstGeom>
          <a:ln>
            <a:solidFill>
              <a:schemeClr val="tx1"/>
            </a:solidFill>
          </a:ln>
        </p:spPr>
      </p:pic>
      <p:sp>
        <p:nvSpPr>
          <p:cNvPr id="9" name="Inhaltsplatzhalter 1">
            <a:extLst>
              <a:ext uri="{FF2B5EF4-FFF2-40B4-BE49-F238E27FC236}">
                <a16:creationId xmlns:a16="http://schemas.microsoft.com/office/drawing/2014/main" id="{AF7F2F6E-107E-481F-AFA2-897AE36BD212}"/>
              </a:ext>
            </a:extLst>
          </p:cNvPr>
          <p:cNvSpPr txBox="1">
            <a:spLocks/>
          </p:cNvSpPr>
          <p:nvPr/>
        </p:nvSpPr>
        <p:spPr>
          <a:xfrm>
            <a:off x="6463643" y="1860865"/>
            <a:ext cx="5435600" cy="46323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spc="-1" dirty="0">
                <a:solidFill>
                  <a:srgbClr val="000000"/>
                </a:solidFill>
                <a:ea typeface="DejaVu Sans"/>
                <a:hlinkClick r:id="rId4"/>
              </a:rPr>
              <a:t>https://www.plastic-pirates.eu/</a:t>
            </a:r>
            <a:endParaRPr lang="de-DE" sz="2400" dirty="0">
              <a:cs typeface="Arial" panose="020B0604020202020204" pitchFamily="34" charset="0"/>
            </a:endParaRPr>
          </a:p>
        </p:txBody>
      </p:sp>
    </p:spTree>
    <p:extLst>
      <p:ext uri="{BB962C8B-B14F-4D97-AF65-F5344CB8AC3E}">
        <p14:creationId xmlns:p14="http://schemas.microsoft.com/office/powerpoint/2010/main" val="1614494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PIRATES AND CIENTÍFICOS DE LA BASURA</a:t>
            </a:r>
            <a:endParaRPr lang="de-DE" sz="4270" b="1" dirty="0"/>
          </a:p>
        </p:txBody>
      </p:sp>
      <p:pic>
        <p:nvPicPr>
          <p:cNvPr id="4" name="Grafik 3">
            <a:extLst>
              <a:ext uri="{FF2B5EF4-FFF2-40B4-BE49-F238E27FC236}">
                <a16:creationId xmlns:a16="http://schemas.microsoft.com/office/drawing/2014/main" id="{516C1750-91C7-4771-86AC-E0BD293CF9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548" y="1428859"/>
            <a:ext cx="9660587" cy="4660900"/>
          </a:xfrm>
          <a:prstGeom prst="rect">
            <a:avLst/>
          </a:prstGeom>
        </p:spPr>
      </p:pic>
      <p:pic>
        <p:nvPicPr>
          <p:cNvPr id="7" name="Grafik 6">
            <a:extLst>
              <a:ext uri="{FF2B5EF4-FFF2-40B4-BE49-F238E27FC236}">
                <a16:creationId xmlns:a16="http://schemas.microsoft.com/office/drawing/2014/main" id="{392B3B5C-88C2-41FB-9965-C19AC8F3C9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31030">
            <a:off x="6301885" y="818238"/>
            <a:ext cx="3624064" cy="2589452"/>
          </a:xfrm>
          <a:prstGeom prst="rect">
            <a:avLst/>
          </a:prstGeom>
        </p:spPr>
      </p:pic>
      <p:pic>
        <p:nvPicPr>
          <p:cNvPr id="6" name="Grafik 5">
            <a:extLst>
              <a:ext uri="{FF2B5EF4-FFF2-40B4-BE49-F238E27FC236}">
                <a16:creationId xmlns:a16="http://schemas.microsoft.com/office/drawing/2014/main" id="{B04FFCA7-7F9F-4E70-AEF9-DF17CFBBE8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72506">
            <a:off x="1054101" y="3265666"/>
            <a:ext cx="2082801" cy="2016151"/>
          </a:xfrm>
          <a:prstGeom prst="rect">
            <a:avLst/>
          </a:prstGeom>
        </p:spPr>
      </p:pic>
      <p:pic>
        <p:nvPicPr>
          <p:cNvPr id="9" name="Grafik 8">
            <a:extLst>
              <a:ext uri="{FF2B5EF4-FFF2-40B4-BE49-F238E27FC236}">
                <a16:creationId xmlns:a16="http://schemas.microsoft.com/office/drawing/2014/main" id="{69996913-5237-459F-B248-F59373C452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166414">
            <a:off x="403459" y="1304799"/>
            <a:ext cx="2208124" cy="1593710"/>
          </a:xfrm>
          <a:prstGeom prst="rect">
            <a:avLst/>
          </a:prstGeom>
        </p:spPr>
      </p:pic>
      <p:sp>
        <p:nvSpPr>
          <p:cNvPr id="14" name="Inhaltsplatzhalter 1">
            <a:extLst>
              <a:ext uri="{FF2B5EF4-FFF2-40B4-BE49-F238E27FC236}">
                <a16:creationId xmlns:a16="http://schemas.microsoft.com/office/drawing/2014/main" id="{455C9B8D-CB8A-457E-B409-05BB10B37BBA}"/>
              </a:ext>
            </a:extLst>
          </p:cNvPr>
          <p:cNvSpPr txBox="1">
            <a:spLocks/>
          </p:cNvSpPr>
          <p:nvPr/>
        </p:nvSpPr>
        <p:spPr>
          <a:xfrm>
            <a:off x="717548" y="6177039"/>
            <a:ext cx="10407652"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t>Plastic</a:t>
            </a:r>
            <a:r>
              <a:rPr lang="de-DE" sz="1600" dirty="0"/>
              <a:t> Pirates countries in Europe = 13, </a:t>
            </a:r>
            <a:r>
              <a:rPr lang="de-DE" sz="1600" dirty="0" err="1"/>
              <a:t>Científicos</a:t>
            </a:r>
            <a:r>
              <a:rPr lang="de-DE" sz="1600" dirty="0"/>
              <a:t> de la </a:t>
            </a:r>
            <a:r>
              <a:rPr lang="de-DE" sz="1600" dirty="0" err="1"/>
              <a:t>Basura</a:t>
            </a:r>
            <a:r>
              <a:rPr lang="de-DE" sz="1600" dirty="0"/>
              <a:t> countries in </a:t>
            </a:r>
            <a:r>
              <a:rPr lang="de-DE" sz="1600" dirty="0" err="1"/>
              <a:t>Latin</a:t>
            </a:r>
            <a:r>
              <a:rPr lang="de-DE" sz="1600" dirty="0"/>
              <a:t> </a:t>
            </a:r>
            <a:r>
              <a:rPr lang="de-DE" sz="1600" dirty="0" err="1"/>
              <a:t>America</a:t>
            </a:r>
            <a:r>
              <a:rPr lang="de-DE" sz="1600" dirty="0"/>
              <a:t> = 9, plus Canada = 23 countries</a:t>
            </a:r>
          </a:p>
          <a:p>
            <a:pPr marL="0" indent="0">
              <a:buNone/>
            </a:pPr>
            <a:r>
              <a:rPr lang="de-DE" sz="1600" spc="-1" dirty="0">
                <a:solidFill>
                  <a:srgbClr val="000000"/>
                </a:solidFill>
                <a:ea typeface="DejaVu Sans"/>
                <a:hlinkClick r:id="rId6"/>
              </a:rPr>
              <a:t>https://www.plastic-pirates.eu/</a:t>
            </a:r>
            <a:r>
              <a:rPr lang="de-DE" sz="1600" spc="-1" dirty="0">
                <a:solidFill>
                  <a:srgbClr val="000000"/>
                </a:solidFill>
                <a:ea typeface="DejaVu Sans"/>
              </a:rPr>
              <a:t> and </a:t>
            </a:r>
            <a:r>
              <a:rPr lang="de-DE" sz="1600" spc="-1" dirty="0">
                <a:solidFill>
                  <a:srgbClr val="000000"/>
                </a:solidFill>
                <a:ea typeface="DejaVu Sans"/>
                <a:hlinkClick r:id="rId7"/>
              </a:rPr>
              <a:t>https://cientificosdelabasura.ucn.cl/proyectos-e-investigaciones/</a:t>
            </a:r>
            <a:r>
              <a:rPr lang="de-DE" sz="1600" spc="-1" dirty="0">
                <a:solidFill>
                  <a:srgbClr val="000000"/>
                </a:solidFill>
                <a:ea typeface="DejaVu Sans"/>
              </a:rPr>
              <a:t> </a:t>
            </a:r>
            <a:endParaRPr lang="de-DE" sz="1600" dirty="0"/>
          </a:p>
        </p:txBody>
      </p:sp>
    </p:spTree>
    <p:extLst>
      <p:ext uri="{BB962C8B-B14F-4D97-AF65-F5344CB8AC3E}">
        <p14:creationId xmlns:p14="http://schemas.microsoft.com/office/powerpoint/2010/main" val="282850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6EEAD92B-AD5F-44D9-8AAD-BB143838B4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32" y="1185235"/>
            <a:ext cx="15043915" cy="4047165"/>
          </a:xfrm>
          <a:prstGeom prst="rect">
            <a:avLst/>
          </a:prstGeom>
        </p:spPr>
      </p:pic>
    </p:spTree>
    <p:extLst>
      <p:ext uri="{BB962C8B-B14F-4D97-AF65-F5344CB8AC3E}">
        <p14:creationId xmlns:p14="http://schemas.microsoft.com/office/powerpoint/2010/main" val="3823279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F</a:t>
            </a:r>
            <a:r>
              <a:rPr lang="de-DE" sz="3600" b="1" dirty="0"/>
              <a:t>EEDBACK FROM REVIEWERS</a:t>
            </a:r>
            <a:endParaRPr lang="de-DE" sz="4270" b="1" dirty="0"/>
          </a:p>
        </p:txBody>
      </p:sp>
      <p:sp>
        <p:nvSpPr>
          <p:cNvPr id="9" name="Inhaltsplatzhalter 1">
            <a:extLst>
              <a:ext uri="{FF2B5EF4-FFF2-40B4-BE49-F238E27FC236}">
                <a16:creationId xmlns:a16="http://schemas.microsoft.com/office/drawing/2014/main" id="{0F35710B-12A1-4F64-966B-520AC9D03286}"/>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“I appreciated authors' great effort to collect on a large scale basis data on plastic litter in riverine ecosystems. I also appreciate very much the scientific approach applied by the authors also into a not scientific context such as Citizen Science is. [...] In spite of the fact that I really appreciated the work performed and the paper produced by authors, scientific papers should be, in my opinion, clearly different by didactic and/or </a:t>
            </a:r>
            <a:r>
              <a:rPr lang="en-GB" sz="2400" dirty="0" err="1"/>
              <a:t>divulgative</a:t>
            </a:r>
            <a:r>
              <a:rPr lang="en-GB" sz="2400" dirty="0"/>
              <a:t> ones. I'm also persuaded that, not all citizen science experiences have the same scientific rigor and less rigorous activities should not have (in my opinion) the chance to present collected data for the publication on a scientific journal of high impact on the scientific communities.” </a:t>
            </a:r>
          </a:p>
          <a:p>
            <a:pPr marL="0" indent="0">
              <a:buNone/>
            </a:pPr>
            <a:endParaRPr lang="en-GB" sz="1800" dirty="0"/>
          </a:p>
          <a:p>
            <a:pPr marL="0" indent="0">
              <a:buNone/>
            </a:pPr>
            <a:r>
              <a:rPr lang="en-GB" sz="1800" dirty="0"/>
              <a:t>(Excerpt from Reviewer 2 of the manuscript Kiessling et al. 2019: “Plastic Pirates sample litter at rivers in Germany–Riverside litter and litter sources estimated by schoolchildren” Environmental Pollution 245, 545-557, </a:t>
            </a:r>
            <a:r>
              <a:rPr lang="en-GB" sz="1800" dirty="0">
                <a:hlinkClick r:id="rId2"/>
              </a:rPr>
              <a:t>https://doi.org/10.1016/j.envpol.2018.11.025</a:t>
            </a:r>
            <a:r>
              <a:rPr lang="en-GB" sz="1800" dirty="0"/>
              <a:t>)</a:t>
            </a:r>
            <a:endParaRPr lang="de-DE" sz="1800" dirty="0">
              <a:cs typeface="Arial" panose="020B0604020202020204" pitchFamily="34" charset="0"/>
            </a:endParaRPr>
          </a:p>
          <a:p>
            <a:endParaRPr lang="de-DE" sz="1800" dirty="0">
              <a:cs typeface="Arial" panose="020B0604020202020204" pitchFamily="34" charset="0"/>
            </a:endParaRPr>
          </a:p>
        </p:txBody>
      </p:sp>
    </p:spTree>
    <p:extLst>
      <p:ext uri="{BB962C8B-B14F-4D97-AF65-F5344CB8AC3E}">
        <p14:creationId xmlns:p14="http://schemas.microsoft.com/office/powerpoint/2010/main" val="292483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4793DFE2-1946-412A-8BE6-3D7548953177}"/>
              </a:ext>
            </a:extLst>
          </p:cNvPr>
          <p:cNvPicPr>
            <a:picLocks noChangeAspect="1"/>
          </p:cNvPicPr>
          <p:nvPr/>
        </p:nvPicPr>
        <p:blipFill>
          <a:blip r:embed="rId2"/>
          <a:stretch>
            <a:fillRect/>
          </a:stretch>
        </p:blipFill>
        <p:spPr>
          <a:xfrm>
            <a:off x="213851" y="200826"/>
            <a:ext cx="5687142" cy="2005227"/>
          </a:xfrm>
          <a:prstGeom prst="rect">
            <a:avLst/>
          </a:prstGeom>
          <a:ln>
            <a:solidFill>
              <a:schemeClr val="tx1"/>
            </a:solidFill>
          </a:ln>
        </p:spPr>
      </p:pic>
      <p:pic>
        <p:nvPicPr>
          <p:cNvPr id="3" name="Grafik 2">
            <a:extLst>
              <a:ext uri="{FF2B5EF4-FFF2-40B4-BE49-F238E27FC236}">
                <a16:creationId xmlns:a16="http://schemas.microsoft.com/office/drawing/2014/main" id="{7D3B34B4-73A0-4960-A023-EADF023A4422}"/>
              </a:ext>
            </a:extLst>
          </p:cNvPr>
          <p:cNvPicPr>
            <a:picLocks noChangeAspect="1"/>
          </p:cNvPicPr>
          <p:nvPr/>
        </p:nvPicPr>
        <p:blipFill>
          <a:blip r:embed="rId3"/>
          <a:stretch>
            <a:fillRect/>
          </a:stretch>
        </p:blipFill>
        <p:spPr>
          <a:xfrm>
            <a:off x="6096000" y="200826"/>
            <a:ext cx="5678118" cy="2005227"/>
          </a:xfrm>
          <a:prstGeom prst="rect">
            <a:avLst/>
          </a:prstGeom>
          <a:ln>
            <a:solidFill>
              <a:schemeClr val="tx1"/>
            </a:solidFill>
          </a:ln>
        </p:spPr>
      </p:pic>
      <p:pic>
        <p:nvPicPr>
          <p:cNvPr id="4" name="Grafik 3">
            <a:extLst>
              <a:ext uri="{FF2B5EF4-FFF2-40B4-BE49-F238E27FC236}">
                <a16:creationId xmlns:a16="http://schemas.microsoft.com/office/drawing/2014/main" id="{5486767E-C5EE-4159-AD6F-B2C80573D2F0}"/>
              </a:ext>
            </a:extLst>
          </p:cNvPr>
          <p:cNvPicPr>
            <a:picLocks noChangeAspect="1"/>
          </p:cNvPicPr>
          <p:nvPr/>
        </p:nvPicPr>
        <p:blipFill>
          <a:blip r:embed="rId4"/>
          <a:stretch>
            <a:fillRect/>
          </a:stretch>
        </p:blipFill>
        <p:spPr>
          <a:xfrm>
            <a:off x="213851" y="2445261"/>
            <a:ext cx="5132600" cy="2005227"/>
          </a:xfrm>
          <a:prstGeom prst="rect">
            <a:avLst/>
          </a:prstGeom>
          <a:ln>
            <a:solidFill>
              <a:schemeClr val="tx1"/>
            </a:solidFill>
          </a:ln>
        </p:spPr>
      </p:pic>
      <p:pic>
        <p:nvPicPr>
          <p:cNvPr id="5" name="Grafik 4">
            <a:extLst>
              <a:ext uri="{FF2B5EF4-FFF2-40B4-BE49-F238E27FC236}">
                <a16:creationId xmlns:a16="http://schemas.microsoft.com/office/drawing/2014/main" id="{1BCD5AE2-DF05-4746-96C9-EDA3001EC3DF}"/>
              </a:ext>
            </a:extLst>
          </p:cNvPr>
          <p:cNvPicPr>
            <a:picLocks noChangeAspect="1"/>
          </p:cNvPicPr>
          <p:nvPr/>
        </p:nvPicPr>
        <p:blipFill>
          <a:blip r:embed="rId5"/>
          <a:stretch>
            <a:fillRect/>
          </a:stretch>
        </p:blipFill>
        <p:spPr>
          <a:xfrm>
            <a:off x="5973890" y="2337544"/>
            <a:ext cx="5800228" cy="2062078"/>
          </a:xfrm>
          <a:prstGeom prst="rect">
            <a:avLst/>
          </a:prstGeom>
          <a:ln>
            <a:solidFill>
              <a:schemeClr val="tx1"/>
            </a:solidFill>
          </a:ln>
        </p:spPr>
      </p:pic>
      <p:pic>
        <p:nvPicPr>
          <p:cNvPr id="6" name="Grafik 5">
            <a:extLst>
              <a:ext uri="{FF2B5EF4-FFF2-40B4-BE49-F238E27FC236}">
                <a16:creationId xmlns:a16="http://schemas.microsoft.com/office/drawing/2014/main" id="{EB7BAE9B-03B9-47AF-9E91-CC4DCB66E2AF}"/>
              </a:ext>
            </a:extLst>
          </p:cNvPr>
          <p:cNvPicPr>
            <a:picLocks noChangeAspect="1"/>
          </p:cNvPicPr>
          <p:nvPr/>
        </p:nvPicPr>
        <p:blipFill>
          <a:blip r:embed="rId6"/>
          <a:stretch>
            <a:fillRect/>
          </a:stretch>
        </p:blipFill>
        <p:spPr>
          <a:xfrm>
            <a:off x="213851" y="4689696"/>
            <a:ext cx="5399398" cy="2005228"/>
          </a:xfrm>
          <a:prstGeom prst="rect">
            <a:avLst/>
          </a:prstGeom>
          <a:ln>
            <a:solidFill>
              <a:schemeClr val="tx1"/>
            </a:solidFill>
          </a:ln>
        </p:spPr>
      </p:pic>
      <p:pic>
        <p:nvPicPr>
          <p:cNvPr id="7" name="Grafik 6">
            <a:extLst>
              <a:ext uri="{FF2B5EF4-FFF2-40B4-BE49-F238E27FC236}">
                <a16:creationId xmlns:a16="http://schemas.microsoft.com/office/drawing/2014/main" id="{AB390C2B-327A-4C6E-A41F-6077FB0D350D}"/>
              </a:ext>
            </a:extLst>
          </p:cNvPr>
          <p:cNvPicPr>
            <a:picLocks noChangeAspect="1"/>
          </p:cNvPicPr>
          <p:nvPr/>
        </p:nvPicPr>
        <p:blipFill>
          <a:blip r:embed="rId7"/>
          <a:stretch>
            <a:fillRect/>
          </a:stretch>
        </p:blipFill>
        <p:spPr>
          <a:xfrm>
            <a:off x="6012241" y="4531113"/>
            <a:ext cx="3506232" cy="2163811"/>
          </a:xfrm>
          <a:prstGeom prst="rect">
            <a:avLst/>
          </a:prstGeom>
          <a:ln>
            <a:solidFill>
              <a:schemeClr val="tx1"/>
            </a:solidFill>
          </a:ln>
        </p:spPr>
      </p:pic>
    </p:spTree>
    <p:extLst>
      <p:ext uri="{BB962C8B-B14F-4D97-AF65-F5344CB8AC3E}">
        <p14:creationId xmlns:p14="http://schemas.microsoft.com/office/powerpoint/2010/main" val="2944812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9BAD9EC2-C3E6-40F2-B21D-8E190A38C2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sp>
        <p:nvSpPr>
          <p:cNvPr id="10" name="Inhaltsplatzhalter 1">
            <a:extLst>
              <a:ext uri="{FF2B5EF4-FFF2-40B4-BE49-F238E27FC236}">
                <a16:creationId xmlns:a16="http://schemas.microsoft.com/office/drawing/2014/main" id="{729E58DC-8138-4FA5-A2BD-7B6E671B8BB2}"/>
              </a:ext>
            </a:extLst>
          </p:cNvPr>
          <p:cNvSpPr txBox="1">
            <a:spLocks/>
          </p:cNvSpPr>
          <p:nvPr/>
        </p:nvSpPr>
        <p:spPr>
          <a:xfrm>
            <a:off x="527049" y="4207001"/>
            <a:ext cx="11137901" cy="19707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Question 1: Can </a:t>
            </a:r>
            <a:r>
              <a:rPr lang="de-DE" sz="2400" dirty="0" err="1">
                <a:cs typeface="Arial" panose="020B0604020202020204" pitchFamily="34" charset="0"/>
              </a:rPr>
              <a:t>schoolchildren</a:t>
            </a:r>
            <a:r>
              <a:rPr lang="de-DE" sz="2400" dirty="0">
                <a:cs typeface="Arial" panose="020B0604020202020204" pitchFamily="34" charset="0"/>
              </a:rPr>
              <a:t> do </a:t>
            </a:r>
            <a:r>
              <a:rPr lang="de-DE" sz="2400" dirty="0" err="1">
                <a:cs typeface="Arial" panose="020B0604020202020204" pitchFamily="34" charset="0"/>
              </a:rPr>
              <a:t>research</a:t>
            </a:r>
            <a:r>
              <a:rPr lang="de-DE" sz="2400" dirty="0">
                <a:cs typeface="Arial" panose="020B0604020202020204" pitchFamily="34" charset="0"/>
              </a:rPr>
              <a:t>? YES!</a:t>
            </a: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Question 2: Can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contribution</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scientists</a:t>
            </a:r>
            <a:r>
              <a:rPr lang="de-DE" sz="2400" dirty="0">
                <a:cs typeface="Arial" panose="020B0604020202020204" pitchFamily="34" charset="0"/>
              </a:rPr>
              <a:t> </a:t>
            </a:r>
            <a:r>
              <a:rPr lang="de-DE" sz="2400" dirty="0" err="1">
                <a:cs typeface="Arial" panose="020B0604020202020204" pitchFamily="34" charset="0"/>
              </a:rPr>
              <a:t>be</a:t>
            </a:r>
            <a:r>
              <a:rPr lang="de-DE" sz="2400" dirty="0">
                <a:cs typeface="Arial" panose="020B0604020202020204" pitchFamily="34" charset="0"/>
              </a:rPr>
              <a:t> </a:t>
            </a:r>
            <a:r>
              <a:rPr lang="de-DE" sz="2400" dirty="0" err="1">
                <a:cs typeface="Arial" panose="020B0604020202020204" pitchFamily="34" charset="0"/>
              </a:rPr>
              <a:t>used</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policy-making</a:t>
            </a:r>
            <a:r>
              <a:rPr lang="de-DE" sz="2400" dirty="0">
                <a:cs typeface="Arial" panose="020B0604020202020204" pitchFamily="34" charset="0"/>
              </a:rPr>
              <a:t>?</a:t>
            </a:r>
          </a:p>
        </p:txBody>
      </p:sp>
    </p:spTree>
    <p:extLst>
      <p:ext uri="{BB962C8B-B14F-4D97-AF65-F5344CB8AC3E}">
        <p14:creationId xmlns:p14="http://schemas.microsoft.com/office/powerpoint/2010/main" val="3765061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393603"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W</a:t>
            </a:r>
            <a:r>
              <a:rPr lang="de-DE" sz="3600" b="1" dirty="0"/>
              <a:t>HY DO WE WANT TO INVOLVE PEOPLE IN POLICY-MAKING?</a:t>
            </a:r>
            <a:endParaRPr lang="de-DE" sz="4270" b="1" dirty="0"/>
          </a:p>
        </p:txBody>
      </p:sp>
      <p:pic>
        <p:nvPicPr>
          <p:cNvPr id="4" name="Grafik 3">
            <a:extLst>
              <a:ext uri="{FF2B5EF4-FFF2-40B4-BE49-F238E27FC236}">
                <a16:creationId xmlns:a16="http://schemas.microsoft.com/office/drawing/2014/main" id="{EB54B0E6-96A9-4C96-B917-31F4D5F7E1C4}"/>
              </a:ext>
            </a:extLst>
          </p:cNvPr>
          <p:cNvPicPr>
            <a:picLocks noChangeAspect="1"/>
          </p:cNvPicPr>
          <p:nvPr/>
        </p:nvPicPr>
        <p:blipFill>
          <a:blip r:embed="rId2"/>
          <a:stretch>
            <a:fillRect/>
          </a:stretch>
        </p:blipFill>
        <p:spPr>
          <a:xfrm>
            <a:off x="973137" y="1266824"/>
            <a:ext cx="7082168" cy="5324475"/>
          </a:xfrm>
          <a:prstGeom prst="rect">
            <a:avLst/>
          </a:prstGeom>
        </p:spPr>
      </p:pic>
      <p:sp>
        <p:nvSpPr>
          <p:cNvPr id="6" name="Textfeld 9">
            <a:extLst>
              <a:ext uri="{FF2B5EF4-FFF2-40B4-BE49-F238E27FC236}">
                <a16:creationId xmlns:a16="http://schemas.microsoft.com/office/drawing/2014/main" id="{3A009747-97BB-4E03-9F18-4E3ABA896093}"/>
              </a:ext>
            </a:extLst>
          </p:cNvPr>
          <p:cNvSpPr/>
          <p:nvPr/>
        </p:nvSpPr>
        <p:spPr>
          <a:xfrm>
            <a:off x="8131234" y="4530650"/>
            <a:ext cx="3713491" cy="2060649"/>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de-DE" sz="1600" spc="-1" dirty="0" err="1">
                <a:solidFill>
                  <a:srgbClr val="000000"/>
                </a:solidFill>
                <a:latin typeface="Calibri "/>
                <a:ea typeface="DejaVu Sans"/>
              </a:rPr>
              <a:t>From</a:t>
            </a:r>
            <a:r>
              <a:rPr lang="de-DE" sz="1600" spc="-1" dirty="0">
                <a:solidFill>
                  <a:srgbClr val="000000"/>
                </a:solidFill>
                <a:latin typeface="Calibri "/>
                <a:ea typeface="DejaVu Sans"/>
              </a:rPr>
              <a:t> </a:t>
            </a:r>
            <a:r>
              <a:rPr lang="de-DE" sz="1600" spc="-1" dirty="0" err="1">
                <a:solidFill>
                  <a:srgbClr val="000000"/>
                </a:solidFill>
                <a:latin typeface="Calibri "/>
                <a:ea typeface="DejaVu Sans"/>
              </a:rPr>
              <a:t>Hierlemann</a:t>
            </a:r>
            <a:r>
              <a:rPr lang="de-DE" sz="1600" spc="-1" dirty="0">
                <a:solidFill>
                  <a:srgbClr val="000000"/>
                </a:solidFill>
                <a:latin typeface="Calibri "/>
                <a:ea typeface="DejaVu Sans"/>
              </a:rPr>
              <a:t>, D., Roch, S., </a:t>
            </a:r>
            <a:r>
              <a:rPr lang="de-DE" sz="1600" spc="-1" dirty="0" err="1">
                <a:solidFill>
                  <a:srgbClr val="000000"/>
                </a:solidFill>
                <a:latin typeface="Calibri "/>
                <a:ea typeface="DejaVu Sans"/>
              </a:rPr>
              <a:t>Butcher</a:t>
            </a:r>
            <a:r>
              <a:rPr lang="de-DE" sz="1600" spc="-1" dirty="0">
                <a:solidFill>
                  <a:srgbClr val="000000"/>
                </a:solidFill>
                <a:latin typeface="Calibri "/>
                <a:ea typeface="DejaVu Sans"/>
              </a:rPr>
              <a:t>, P., </a:t>
            </a:r>
            <a:r>
              <a:rPr lang="de-DE" sz="1600" spc="-1" dirty="0" err="1">
                <a:solidFill>
                  <a:srgbClr val="000000"/>
                </a:solidFill>
                <a:latin typeface="Calibri "/>
                <a:ea typeface="DejaVu Sans"/>
              </a:rPr>
              <a:t>Emmanouilidis</a:t>
            </a:r>
            <a:r>
              <a:rPr lang="de-DE" sz="1600" spc="-1" dirty="0">
                <a:solidFill>
                  <a:srgbClr val="000000"/>
                </a:solidFill>
                <a:latin typeface="Calibri "/>
                <a:ea typeface="DejaVu Sans"/>
              </a:rPr>
              <a:t>, J.A., </a:t>
            </a:r>
            <a:r>
              <a:rPr lang="de-DE" sz="1600" spc="-1" dirty="0" err="1">
                <a:solidFill>
                  <a:srgbClr val="000000"/>
                </a:solidFill>
                <a:latin typeface="Calibri "/>
                <a:ea typeface="DejaVu Sans"/>
              </a:rPr>
              <a:t>Stratulat</a:t>
            </a:r>
            <a:r>
              <a:rPr lang="de-DE" sz="1600" spc="-1" dirty="0">
                <a:solidFill>
                  <a:srgbClr val="000000"/>
                </a:solidFill>
                <a:latin typeface="Calibri "/>
                <a:ea typeface="DejaVu Sans"/>
              </a:rPr>
              <a:t>, C., de Groot, M., 2022. </a:t>
            </a:r>
            <a:r>
              <a:rPr lang="de-DE" sz="1600" spc="-1" dirty="0" err="1">
                <a:solidFill>
                  <a:srgbClr val="000000"/>
                </a:solidFill>
                <a:latin typeface="Calibri "/>
                <a:ea typeface="DejaVu Sans"/>
              </a:rPr>
              <a:t>Under</a:t>
            </a:r>
            <a:r>
              <a:rPr lang="de-DE" sz="1600" spc="-1" dirty="0">
                <a:solidFill>
                  <a:srgbClr val="000000"/>
                </a:solidFill>
                <a:latin typeface="Calibri "/>
                <a:ea typeface="DejaVu Sans"/>
              </a:rPr>
              <a:t> </a:t>
            </a:r>
            <a:r>
              <a:rPr lang="de-DE" sz="1600" spc="-1" dirty="0" err="1">
                <a:solidFill>
                  <a:srgbClr val="000000"/>
                </a:solidFill>
                <a:latin typeface="Calibri "/>
                <a:ea typeface="DejaVu Sans"/>
              </a:rPr>
              <a:t>construction</a:t>
            </a:r>
            <a:r>
              <a:rPr lang="de-DE" sz="1600" spc="-1" dirty="0">
                <a:solidFill>
                  <a:srgbClr val="000000"/>
                </a:solidFill>
                <a:latin typeface="Calibri "/>
                <a:ea typeface="DejaVu Sans"/>
              </a:rPr>
              <a:t>: </a:t>
            </a:r>
            <a:r>
              <a:rPr lang="de-DE" sz="1600" spc="-1" dirty="0" err="1">
                <a:solidFill>
                  <a:srgbClr val="000000"/>
                </a:solidFill>
                <a:latin typeface="Calibri "/>
                <a:ea typeface="DejaVu Sans"/>
              </a:rPr>
              <a:t>citizen</a:t>
            </a:r>
            <a:r>
              <a:rPr lang="de-DE" sz="1600" spc="-1" dirty="0">
                <a:solidFill>
                  <a:srgbClr val="000000"/>
                </a:solidFill>
                <a:latin typeface="Calibri "/>
                <a:ea typeface="DejaVu Sans"/>
              </a:rPr>
              <a:t> </a:t>
            </a:r>
            <a:r>
              <a:rPr lang="de-DE" sz="1600" spc="-1" dirty="0" err="1">
                <a:solidFill>
                  <a:srgbClr val="000000"/>
                </a:solidFill>
                <a:latin typeface="Calibri "/>
                <a:ea typeface="DejaVu Sans"/>
              </a:rPr>
              <a:t>participation</a:t>
            </a:r>
            <a:r>
              <a:rPr lang="de-DE" sz="1600" spc="-1" dirty="0">
                <a:solidFill>
                  <a:srgbClr val="000000"/>
                </a:solidFill>
                <a:latin typeface="Calibri "/>
                <a:ea typeface="DejaVu Sans"/>
              </a:rPr>
              <a:t> in </a:t>
            </a:r>
            <a:r>
              <a:rPr lang="de-DE" sz="1600" spc="-1" dirty="0" err="1">
                <a:solidFill>
                  <a:srgbClr val="000000"/>
                </a:solidFill>
                <a:latin typeface="Calibri "/>
                <a:ea typeface="DejaVu Sans"/>
              </a:rPr>
              <a:t>the</a:t>
            </a:r>
            <a:r>
              <a:rPr lang="de-DE" sz="1600" spc="-1" dirty="0">
                <a:solidFill>
                  <a:srgbClr val="000000"/>
                </a:solidFill>
                <a:latin typeface="Calibri "/>
                <a:ea typeface="DejaVu Sans"/>
              </a:rPr>
              <a:t> European Union. Verlag Bertelsmann Stiftung, Gütersloh. </a:t>
            </a:r>
            <a:r>
              <a:rPr lang="de-DE" sz="1600" spc="-1" dirty="0">
                <a:solidFill>
                  <a:srgbClr val="000000"/>
                </a:solidFill>
                <a:latin typeface="Calibri "/>
                <a:ea typeface="DejaVu Sans"/>
                <a:hlinkClick r:id="rId3"/>
              </a:rPr>
              <a:t>https://www.epc.eu/en/publications/Under-Construction--Citizen-Participation-in-the-European-Union~483460</a:t>
            </a:r>
            <a:r>
              <a:rPr lang="de-DE" sz="1600" spc="-1" dirty="0">
                <a:solidFill>
                  <a:srgbClr val="000000"/>
                </a:solidFill>
                <a:latin typeface="Calibri "/>
                <a:ea typeface="DejaVu Sans"/>
              </a:rPr>
              <a:t> </a:t>
            </a:r>
            <a:endParaRPr lang="en-GB" sz="1600" b="0" strike="noStrike" spc="-1" dirty="0">
              <a:latin typeface="Calibri "/>
            </a:endParaRPr>
          </a:p>
        </p:txBody>
      </p:sp>
    </p:spTree>
    <p:extLst>
      <p:ext uri="{BB962C8B-B14F-4D97-AF65-F5344CB8AC3E}">
        <p14:creationId xmlns:p14="http://schemas.microsoft.com/office/powerpoint/2010/main" val="3952871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2C4286F5-52D5-463B-A7ED-3D34B4CA21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282" y="490564"/>
            <a:ext cx="4374066" cy="5832088"/>
          </a:xfrm>
          <a:prstGeom prst="rect">
            <a:avLst/>
          </a:prstGeom>
        </p:spPr>
      </p:pic>
      <p:pic>
        <p:nvPicPr>
          <p:cNvPr id="6" name="Grafik 5">
            <a:extLst>
              <a:ext uri="{FF2B5EF4-FFF2-40B4-BE49-F238E27FC236}">
                <a16:creationId xmlns:a16="http://schemas.microsoft.com/office/drawing/2014/main" id="{8A948A7D-D67C-423D-AF8D-FD8900E2C44E}"/>
              </a:ext>
            </a:extLst>
          </p:cNvPr>
          <p:cNvPicPr>
            <a:picLocks noChangeAspect="1"/>
          </p:cNvPicPr>
          <p:nvPr/>
        </p:nvPicPr>
        <p:blipFill>
          <a:blip r:embed="rId3"/>
          <a:stretch>
            <a:fillRect/>
          </a:stretch>
        </p:blipFill>
        <p:spPr>
          <a:xfrm>
            <a:off x="8677619" y="490564"/>
            <a:ext cx="3376850" cy="2260332"/>
          </a:xfrm>
          <a:prstGeom prst="rect">
            <a:avLst/>
          </a:prstGeom>
        </p:spPr>
      </p:pic>
      <p:pic>
        <p:nvPicPr>
          <p:cNvPr id="7" name="Grafik 6">
            <a:extLst>
              <a:ext uri="{FF2B5EF4-FFF2-40B4-BE49-F238E27FC236}">
                <a16:creationId xmlns:a16="http://schemas.microsoft.com/office/drawing/2014/main" id="{BA76FF72-A7EF-4A32-A23E-CC0EF2F67DB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34740" y="2912664"/>
            <a:ext cx="3219729" cy="2584303"/>
          </a:xfrm>
          <a:prstGeom prst="rect">
            <a:avLst/>
          </a:prstGeom>
        </p:spPr>
      </p:pic>
      <p:pic>
        <p:nvPicPr>
          <p:cNvPr id="8" name="Bild 9" descr="fowe-außen6-m.tif">
            <a:extLst>
              <a:ext uri="{FF2B5EF4-FFF2-40B4-BE49-F238E27FC236}">
                <a16:creationId xmlns:a16="http://schemas.microsoft.com/office/drawing/2014/main" id="{B129864F-AF95-4688-AEF8-7DA0E84CECDC}"/>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793799" y="490565"/>
            <a:ext cx="3734067" cy="2260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Grafik 9">
            <a:extLst>
              <a:ext uri="{FF2B5EF4-FFF2-40B4-BE49-F238E27FC236}">
                <a16:creationId xmlns:a16="http://schemas.microsoft.com/office/drawing/2014/main" id="{104DEDB9-6002-46B2-9552-D25EEEAEB6E4}"/>
              </a:ext>
            </a:extLst>
          </p:cNvPr>
          <p:cNvPicPr>
            <a:picLocks noChangeAspect="1"/>
          </p:cNvPicPr>
          <p:nvPr/>
        </p:nvPicPr>
        <p:blipFill>
          <a:blip r:embed="rId6"/>
          <a:stretch>
            <a:fillRect/>
          </a:stretch>
        </p:blipFill>
        <p:spPr>
          <a:xfrm>
            <a:off x="4801167" y="2912664"/>
            <a:ext cx="3876452" cy="2584303"/>
          </a:xfrm>
          <a:prstGeom prst="rect">
            <a:avLst/>
          </a:prstGeom>
        </p:spPr>
      </p:pic>
      <p:sp>
        <p:nvSpPr>
          <p:cNvPr id="11" name="Inhaltsplatzhalter 1">
            <a:extLst>
              <a:ext uri="{FF2B5EF4-FFF2-40B4-BE49-F238E27FC236}">
                <a16:creationId xmlns:a16="http://schemas.microsoft.com/office/drawing/2014/main" id="{8398CDF2-79FF-453F-8410-3CCBB1FFF59D}"/>
              </a:ext>
            </a:extLst>
          </p:cNvPr>
          <p:cNvSpPr txBox="1">
            <a:spLocks/>
          </p:cNvSpPr>
          <p:nvPr/>
        </p:nvSpPr>
        <p:spPr>
          <a:xfrm>
            <a:off x="292282" y="6367436"/>
            <a:ext cx="2852362"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cs typeface="Arial" panose="020B0604020202020204" pitchFamily="34" charset="0"/>
              </a:rPr>
              <a:t>Photo</a:t>
            </a:r>
            <a:r>
              <a:rPr lang="de-DE" sz="1600" dirty="0">
                <a:cs typeface="Arial" panose="020B0604020202020204" pitchFamily="34" charset="0"/>
              </a:rPr>
              <a:t> </a:t>
            </a:r>
            <a:r>
              <a:rPr lang="de-DE" sz="1600" dirty="0" err="1">
                <a:cs typeface="Arial" panose="020B0604020202020204" pitchFamily="34" charset="0"/>
              </a:rPr>
              <a:t>by</a:t>
            </a:r>
            <a:r>
              <a:rPr lang="de-DE" sz="1600" dirty="0">
                <a:cs typeface="Arial" panose="020B0604020202020204" pitchFamily="34" charset="0"/>
              </a:rPr>
              <a:t> Débora </a:t>
            </a:r>
            <a:r>
              <a:rPr lang="de-DE" sz="1600" dirty="0" err="1">
                <a:cs typeface="Arial" panose="020B0604020202020204" pitchFamily="34" charset="0"/>
              </a:rPr>
              <a:t>Boratto</a:t>
            </a:r>
            <a:endParaRPr lang="de-DE" sz="1600" dirty="0">
              <a:cs typeface="Arial" panose="020B0604020202020204" pitchFamily="34" charset="0"/>
            </a:endParaRPr>
          </a:p>
        </p:txBody>
      </p:sp>
      <p:sp>
        <p:nvSpPr>
          <p:cNvPr id="12" name="Inhaltsplatzhalter 1">
            <a:extLst>
              <a:ext uri="{FF2B5EF4-FFF2-40B4-BE49-F238E27FC236}">
                <a16:creationId xmlns:a16="http://schemas.microsoft.com/office/drawing/2014/main" id="{3AEFE32D-0E09-413E-9AAB-36F2990F9A84}"/>
              </a:ext>
            </a:extLst>
          </p:cNvPr>
          <p:cNvSpPr txBox="1">
            <a:spLocks/>
          </p:cNvSpPr>
          <p:nvPr/>
        </p:nvSpPr>
        <p:spPr>
          <a:xfrm>
            <a:off x="4793799" y="5504491"/>
            <a:ext cx="6625050"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a:cs typeface="Arial" panose="020B0604020202020204" pitchFamily="34" charset="0"/>
              </a:rPr>
              <a:t>Kiel Science Factory, </a:t>
            </a:r>
            <a:r>
              <a:rPr lang="de-DE" sz="1600" dirty="0" err="1">
                <a:cs typeface="Arial" panose="020B0604020202020204" pitchFamily="34" charset="0"/>
              </a:rPr>
              <a:t>the</a:t>
            </a:r>
            <a:r>
              <a:rPr lang="de-DE" sz="1600" dirty="0">
                <a:cs typeface="Arial" panose="020B0604020202020204" pitchFamily="34" charset="0"/>
              </a:rPr>
              <a:t> </a:t>
            </a:r>
            <a:r>
              <a:rPr lang="de-DE" sz="1600" dirty="0" err="1">
                <a:cs typeface="Arial" panose="020B0604020202020204" pitchFamily="34" charset="0"/>
              </a:rPr>
              <a:t>school</a:t>
            </a:r>
            <a:r>
              <a:rPr lang="de-DE" sz="1600" dirty="0">
                <a:cs typeface="Arial" panose="020B0604020202020204" pitchFamily="34" charset="0"/>
              </a:rPr>
              <a:t> lab </a:t>
            </a:r>
            <a:r>
              <a:rPr lang="de-DE" sz="1600" dirty="0" err="1">
                <a:cs typeface="Arial" panose="020B0604020202020204" pitchFamily="34" charset="0"/>
              </a:rPr>
              <a:t>of</a:t>
            </a:r>
            <a:r>
              <a:rPr lang="de-DE" sz="1600" dirty="0">
                <a:cs typeface="Arial" panose="020B0604020202020204" pitchFamily="34" charset="0"/>
              </a:rPr>
              <a:t> Kiel University and </a:t>
            </a:r>
            <a:r>
              <a:rPr lang="de-DE" sz="1600" dirty="0" err="1">
                <a:cs typeface="Arial" panose="020B0604020202020204" pitchFamily="34" charset="0"/>
              </a:rPr>
              <a:t>the</a:t>
            </a:r>
            <a:r>
              <a:rPr lang="de-DE" sz="1600" dirty="0">
                <a:cs typeface="Arial" panose="020B0604020202020204" pitchFamily="34" charset="0"/>
              </a:rPr>
              <a:t> Leibniz Institute </a:t>
            </a:r>
            <a:r>
              <a:rPr lang="de-DE" sz="1600" dirty="0" err="1">
                <a:cs typeface="Arial" panose="020B0604020202020204" pitchFamily="34" charset="0"/>
              </a:rPr>
              <a:t>for</a:t>
            </a:r>
            <a:r>
              <a:rPr lang="de-DE" sz="1600" dirty="0">
                <a:cs typeface="Arial" panose="020B0604020202020204" pitchFamily="34" charset="0"/>
              </a:rPr>
              <a:t> Science and </a:t>
            </a:r>
            <a:r>
              <a:rPr lang="de-DE" sz="1600" dirty="0" err="1">
                <a:cs typeface="Arial" panose="020B0604020202020204" pitchFamily="34" charset="0"/>
              </a:rPr>
              <a:t>Mathematics</a:t>
            </a:r>
            <a:r>
              <a:rPr lang="de-DE" sz="1600" dirty="0">
                <a:cs typeface="Arial" panose="020B0604020202020204" pitchFamily="34" charset="0"/>
              </a:rPr>
              <a:t> Education, </a:t>
            </a:r>
            <a:r>
              <a:rPr lang="de-DE" sz="1600" dirty="0" err="1">
                <a:cs typeface="Arial" panose="020B0604020202020204" pitchFamily="34" charset="0"/>
              </a:rPr>
              <a:t>photos</a:t>
            </a:r>
            <a:r>
              <a:rPr lang="de-DE" sz="1600" dirty="0">
                <a:cs typeface="Arial" panose="020B0604020202020204" pitchFamily="34" charset="0"/>
              </a:rPr>
              <a:t> </a:t>
            </a:r>
            <a:r>
              <a:rPr lang="de-DE" sz="1600" dirty="0" err="1">
                <a:cs typeface="Arial" panose="020B0604020202020204" pitchFamily="34" charset="0"/>
              </a:rPr>
              <a:t>by</a:t>
            </a:r>
            <a:r>
              <a:rPr lang="de-DE" sz="1600" dirty="0">
                <a:cs typeface="Arial" panose="020B0604020202020204" pitchFamily="34" charset="0"/>
              </a:rPr>
              <a:t> © Heike Groth/Kieler Forschungswerkstatt</a:t>
            </a:r>
          </a:p>
        </p:txBody>
      </p:sp>
    </p:spTree>
    <p:extLst>
      <p:ext uri="{BB962C8B-B14F-4D97-AF65-F5344CB8AC3E}">
        <p14:creationId xmlns:p14="http://schemas.microsoft.com/office/powerpoint/2010/main" val="231497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95B8E4CA-8BEA-4522-A036-03F1D8A3F3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2630" y="805268"/>
            <a:ext cx="7460342" cy="6052732"/>
          </a:xfrm>
          <a:prstGeom prst="rect">
            <a:avLst/>
          </a:prstGeom>
        </p:spPr>
      </p:pic>
      <p:pic>
        <p:nvPicPr>
          <p:cNvPr id="7" name="Grafik 6">
            <a:extLst>
              <a:ext uri="{FF2B5EF4-FFF2-40B4-BE49-F238E27FC236}">
                <a16:creationId xmlns:a16="http://schemas.microsoft.com/office/drawing/2014/main" id="{CF990B5B-9DA1-4EB6-AA13-2A6EDC1DF7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2630" y="805268"/>
            <a:ext cx="7460342" cy="6052732"/>
          </a:xfrm>
          <a:prstGeom prst="rect">
            <a:avLst/>
          </a:prstGeom>
        </p:spPr>
      </p:pic>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M</a:t>
            </a:r>
            <a:r>
              <a:rPr lang="de-DE" sz="3600" b="1" dirty="0"/>
              <a:t>AKING CITIZEN SCIENCE DATA IMPACTFUL</a:t>
            </a:r>
          </a:p>
        </p:txBody>
      </p:sp>
    </p:spTree>
    <p:extLst>
      <p:ext uri="{BB962C8B-B14F-4D97-AF65-F5344CB8AC3E}">
        <p14:creationId xmlns:p14="http://schemas.microsoft.com/office/powerpoint/2010/main" val="227023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M</a:t>
            </a:r>
            <a:r>
              <a:rPr lang="de-DE" sz="3600" b="1" dirty="0"/>
              <a:t>AKING CITIZEN SCIENCE DATA IMPACTFUL</a:t>
            </a:r>
          </a:p>
        </p:txBody>
      </p:sp>
      <p:pic>
        <p:nvPicPr>
          <p:cNvPr id="8" name="Grafik 7">
            <a:extLst>
              <a:ext uri="{FF2B5EF4-FFF2-40B4-BE49-F238E27FC236}">
                <a16:creationId xmlns:a16="http://schemas.microsoft.com/office/drawing/2014/main" id="{3A144B6F-DF31-4932-9049-D21E9CAC16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074" y="1409887"/>
            <a:ext cx="11753852" cy="4700878"/>
          </a:xfrm>
          <a:prstGeom prst="rect">
            <a:avLst/>
          </a:prstGeom>
        </p:spPr>
      </p:pic>
      <p:sp>
        <p:nvSpPr>
          <p:cNvPr id="6" name="Inhaltsplatzhalter 1">
            <a:extLst>
              <a:ext uri="{FF2B5EF4-FFF2-40B4-BE49-F238E27FC236}">
                <a16:creationId xmlns:a16="http://schemas.microsoft.com/office/drawing/2014/main" id="{761AF517-57EE-40B9-859A-F2732D99AEB8}"/>
              </a:ext>
            </a:extLst>
          </p:cNvPr>
          <p:cNvSpPr txBox="1">
            <a:spLocks/>
          </p:cNvSpPr>
          <p:nvPr/>
        </p:nvSpPr>
        <p:spPr>
          <a:xfrm>
            <a:off x="406398" y="6102861"/>
            <a:ext cx="11137900"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cs typeface="Arial" panose="020B0604020202020204" pitchFamily="34" charset="0"/>
              </a:rPr>
              <a:t>From</a:t>
            </a:r>
            <a:r>
              <a:rPr lang="de-DE" sz="1600" dirty="0">
                <a:cs typeface="Arial" panose="020B0604020202020204" pitchFamily="34" charset="0"/>
              </a:rPr>
              <a:t> Schönberg et al. (</a:t>
            </a:r>
            <a:r>
              <a:rPr lang="de-DE" sz="1600" dirty="0" err="1">
                <a:cs typeface="Arial" panose="020B0604020202020204" pitchFamily="34" charset="0"/>
              </a:rPr>
              <a:t>to</a:t>
            </a:r>
            <a:r>
              <a:rPr lang="de-DE" sz="1600" dirty="0">
                <a:cs typeface="Arial" panose="020B0604020202020204" pitchFamily="34" charset="0"/>
              </a:rPr>
              <a:t> </a:t>
            </a:r>
            <a:r>
              <a:rPr lang="de-DE" sz="1600" dirty="0" err="1">
                <a:cs typeface="Arial" panose="020B0604020202020204" pitchFamily="34" charset="0"/>
              </a:rPr>
              <a:t>be</a:t>
            </a:r>
            <a:r>
              <a:rPr lang="de-DE" sz="1600" dirty="0">
                <a:cs typeface="Arial" panose="020B0604020202020204" pitchFamily="34" charset="0"/>
              </a:rPr>
              <a:t> </a:t>
            </a:r>
            <a:r>
              <a:rPr lang="de-DE" sz="1600" dirty="0" err="1">
                <a:cs typeface="Arial" panose="020B0604020202020204" pitchFamily="34" charset="0"/>
              </a:rPr>
              <a:t>submitted</a:t>
            </a:r>
            <a:r>
              <a:rPr lang="de-DE" sz="1600" dirty="0">
                <a:cs typeface="Arial" panose="020B0604020202020204" pitchFamily="34" charset="0"/>
              </a:rPr>
              <a:t>) „</a:t>
            </a:r>
            <a:r>
              <a:rPr lang="en-US" sz="1600" dirty="0">
                <a:cs typeface="Arial" panose="020B0604020202020204" pitchFamily="34" charset="0"/>
              </a:rPr>
              <a:t>Public participation in EU legislation? Recommendations for involving citizen scientists in anthropogenic litter research within the Water Framework Directive”</a:t>
            </a:r>
            <a:endParaRPr lang="de-DE" sz="1600" dirty="0">
              <a:cs typeface="Arial" panose="020B0604020202020204" pitchFamily="34" charset="0"/>
            </a:endParaRPr>
          </a:p>
        </p:txBody>
      </p:sp>
    </p:spTree>
    <p:extLst>
      <p:ext uri="{BB962C8B-B14F-4D97-AF65-F5344CB8AC3E}">
        <p14:creationId xmlns:p14="http://schemas.microsoft.com/office/powerpoint/2010/main" val="200549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W</a:t>
            </a:r>
            <a:r>
              <a:rPr lang="de-DE" sz="3600" b="1" dirty="0"/>
              <a:t>ATER FRAMEWORK DIRECTIVE IN EUROPEAN UNION</a:t>
            </a:r>
          </a:p>
        </p:txBody>
      </p:sp>
      <p:sp>
        <p:nvSpPr>
          <p:cNvPr id="6" name="Inhaltsplatzhalter 1">
            <a:extLst>
              <a:ext uri="{FF2B5EF4-FFF2-40B4-BE49-F238E27FC236}">
                <a16:creationId xmlns:a16="http://schemas.microsoft.com/office/drawing/2014/main" id="{6FFD2821-071E-4705-91A9-7DA0215D39C8}"/>
              </a:ext>
            </a:extLst>
          </p:cNvPr>
          <p:cNvSpPr txBox="1">
            <a:spLocks/>
          </p:cNvSpPr>
          <p:nvPr/>
        </p:nvSpPr>
        <p:spPr>
          <a:xfrm>
            <a:off x="688977" y="1430347"/>
            <a:ext cx="10777310"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dirty="0" err="1">
                <a:cs typeface="Arial" panose="020B0604020202020204" pitchFamily="34" charset="0"/>
              </a:rPr>
              <a:t>Seeks</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transform</a:t>
            </a:r>
            <a:r>
              <a:rPr lang="de-DE" sz="2400" dirty="0">
                <a:cs typeface="Arial" panose="020B0604020202020204" pitchFamily="34" charset="0"/>
              </a:rPr>
              <a:t> all </a:t>
            </a:r>
            <a:r>
              <a:rPr lang="de-DE" sz="2400" dirty="0" err="1">
                <a:cs typeface="Arial" panose="020B0604020202020204" pitchFamily="34" charset="0"/>
              </a:rPr>
              <a:t>freshwater</a:t>
            </a:r>
            <a:r>
              <a:rPr lang="de-DE" sz="2400" dirty="0">
                <a:cs typeface="Arial" panose="020B0604020202020204" pitchFamily="34" charset="0"/>
              </a:rPr>
              <a:t> </a:t>
            </a:r>
            <a:r>
              <a:rPr lang="de-DE" sz="2400" dirty="0" err="1">
                <a:cs typeface="Arial" panose="020B0604020202020204" pitchFamily="34" charset="0"/>
              </a:rPr>
              <a:t>bodies</a:t>
            </a:r>
            <a:r>
              <a:rPr lang="de-DE" sz="2400" dirty="0">
                <a:cs typeface="Arial" panose="020B0604020202020204" pitchFamily="34" charset="0"/>
              </a:rPr>
              <a:t> and </a:t>
            </a:r>
            <a:r>
              <a:rPr lang="de-DE" sz="2400" dirty="0" err="1">
                <a:cs typeface="Arial" panose="020B0604020202020204" pitchFamily="34" charset="0"/>
              </a:rPr>
              <a:t>coastal</a:t>
            </a:r>
            <a:r>
              <a:rPr lang="de-DE" sz="2400" dirty="0">
                <a:cs typeface="Arial" panose="020B0604020202020204" pitchFamily="34" charset="0"/>
              </a:rPr>
              <a:t> </a:t>
            </a:r>
            <a:r>
              <a:rPr lang="de-DE" sz="2400" dirty="0" err="1">
                <a:cs typeface="Arial" panose="020B0604020202020204" pitchFamily="34" charset="0"/>
              </a:rPr>
              <a:t>waters</a:t>
            </a:r>
            <a:r>
              <a:rPr lang="de-DE" sz="2400" dirty="0">
                <a:cs typeface="Arial" panose="020B0604020202020204" pitchFamily="34" charset="0"/>
              </a:rPr>
              <a:t> </a:t>
            </a:r>
            <a:r>
              <a:rPr lang="de-DE" sz="2400" dirty="0" err="1">
                <a:cs typeface="Arial" panose="020B0604020202020204" pitchFamily="34" charset="0"/>
              </a:rPr>
              <a:t>into</a:t>
            </a:r>
            <a:r>
              <a:rPr lang="de-DE" sz="2400" dirty="0">
                <a:cs typeface="Arial" panose="020B0604020202020204" pitchFamily="34" charset="0"/>
              </a:rPr>
              <a:t> a „</a:t>
            </a:r>
            <a:r>
              <a:rPr lang="de-DE" sz="2400" dirty="0" err="1">
                <a:cs typeface="Arial" panose="020B0604020202020204" pitchFamily="34" charset="0"/>
              </a:rPr>
              <a:t>good</a:t>
            </a:r>
            <a:r>
              <a:rPr lang="de-DE" sz="2400" dirty="0">
                <a:cs typeface="Arial" panose="020B0604020202020204" pitchFamily="34" charset="0"/>
              </a:rPr>
              <a:t> </a:t>
            </a:r>
            <a:r>
              <a:rPr lang="de-DE" sz="2400" dirty="0" err="1">
                <a:cs typeface="Arial" panose="020B0604020202020204" pitchFamily="34" charset="0"/>
              </a:rPr>
              <a:t>status</a:t>
            </a:r>
            <a:r>
              <a:rPr lang="de-DE" sz="2400" dirty="0">
                <a:cs typeface="Arial" panose="020B0604020202020204" pitchFamily="34" charset="0"/>
              </a:rPr>
              <a:t>“ (</a:t>
            </a:r>
            <a:r>
              <a:rPr lang="de-DE" sz="2400" dirty="0" err="1">
                <a:cs typeface="Arial" panose="020B0604020202020204" pitchFamily="34" charset="0"/>
              </a:rPr>
              <a:t>Water</a:t>
            </a:r>
            <a:r>
              <a:rPr lang="de-DE" sz="2400" dirty="0">
                <a:cs typeface="Arial" panose="020B0604020202020204" pitchFamily="34" charset="0"/>
              </a:rPr>
              <a:t> Framework </a:t>
            </a:r>
            <a:r>
              <a:rPr lang="de-DE" sz="2400" dirty="0" err="1">
                <a:cs typeface="Arial" panose="020B0604020202020204" pitchFamily="34" charset="0"/>
              </a:rPr>
              <a:t>Directive</a:t>
            </a:r>
            <a:r>
              <a:rPr lang="de-DE" sz="2400" dirty="0">
                <a:cs typeface="Arial" panose="020B0604020202020204" pitchFamily="34" charset="0"/>
              </a:rPr>
              <a:t> 2000) </a:t>
            </a:r>
          </a:p>
          <a:p>
            <a:endParaRPr lang="de-DE" sz="2400" dirty="0">
              <a:cs typeface="Arial" panose="020B0604020202020204" pitchFamily="34" charset="0"/>
            </a:endParaRPr>
          </a:p>
          <a:p>
            <a:r>
              <a:rPr lang="en-US" sz="2400" dirty="0">
                <a:cs typeface="Arial" panose="020B0604020202020204" pitchFamily="34" charset="0"/>
              </a:rPr>
              <a:t>“The success of this Directive relies on close cooperation and coherent action at Community, Member State, and local level, as well as on information, consultation and involvement of the public [...]” </a:t>
            </a:r>
            <a:r>
              <a:rPr lang="de-DE" sz="2400" dirty="0">
                <a:cs typeface="Arial" panose="020B0604020202020204" pitchFamily="34" charset="0"/>
              </a:rPr>
              <a:t>(</a:t>
            </a:r>
            <a:r>
              <a:rPr lang="de-DE" sz="2400" dirty="0" err="1">
                <a:cs typeface="Arial" panose="020B0604020202020204" pitchFamily="34" charset="0"/>
              </a:rPr>
              <a:t>Water</a:t>
            </a:r>
            <a:r>
              <a:rPr lang="de-DE" sz="2400" dirty="0">
                <a:cs typeface="Arial" panose="020B0604020202020204" pitchFamily="34" charset="0"/>
              </a:rPr>
              <a:t> Framework </a:t>
            </a:r>
            <a:r>
              <a:rPr lang="de-DE" sz="2400" dirty="0" err="1">
                <a:cs typeface="Arial" panose="020B0604020202020204" pitchFamily="34" charset="0"/>
              </a:rPr>
              <a:t>Directive</a:t>
            </a:r>
            <a:r>
              <a:rPr lang="de-DE" sz="2400" dirty="0">
                <a:cs typeface="Arial" panose="020B0604020202020204" pitchFamily="34" charset="0"/>
              </a:rPr>
              <a:t> 2000, p.2)</a:t>
            </a:r>
          </a:p>
          <a:p>
            <a:endParaRPr lang="de-DE" sz="2400" dirty="0">
              <a:cs typeface="Arial" panose="020B0604020202020204" pitchFamily="34" charset="0"/>
            </a:endParaRPr>
          </a:p>
          <a:p>
            <a:pPr marL="0" indent="0">
              <a:buNone/>
            </a:pPr>
            <a:r>
              <a:rPr lang="en-US" sz="1800" dirty="0"/>
              <a:t>Water Framework Directive (2000): Directive 2000/60/EC of the European Parliament and of the Council of 23 October 2000 establishing a framework for Community action in the field of water policy, </a:t>
            </a:r>
            <a:r>
              <a:rPr lang="en-US" sz="1800" dirty="0">
                <a:hlinkClick r:id="rId2"/>
              </a:rPr>
              <a:t>https://eur-lex.europa.eu/eli/dir/2000/60/oj</a:t>
            </a:r>
            <a:r>
              <a:rPr lang="en-US" sz="1800" dirty="0"/>
              <a:t> </a:t>
            </a:r>
            <a:endParaRPr lang="de-DE" sz="1800" dirty="0">
              <a:cs typeface="Arial" panose="020B0604020202020204" pitchFamily="34" charset="0"/>
            </a:endParaRPr>
          </a:p>
          <a:p>
            <a:endParaRPr lang="de-DE" sz="2400" dirty="0">
              <a:cs typeface="Arial" panose="020B0604020202020204" pitchFamily="34" charset="0"/>
            </a:endParaRPr>
          </a:p>
        </p:txBody>
      </p:sp>
    </p:spTree>
    <p:extLst>
      <p:ext uri="{BB962C8B-B14F-4D97-AF65-F5344CB8AC3E}">
        <p14:creationId xmlns:p14="http://schemas.microsoft.com/office/powerpoint/2010/main" val="313174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ARTICIPATION IN THE WATER FRAMEWORK DIRECTIVE?</a:t>
            </a:r>
          </a:p>
        </p:txBody>
      </p:sp>
      <p:sp>
        <p:nvSpPr>
          <p:cNvPr id="6" name="Inhaltsplatzhalter 1">
            <a:extLst>
              <a:ext uri="{FF2B5EF4-FFF2-40B4-BE49-F238E27FC236}">
                <a16:creationId xmlns:a16="http://schemas.microsoft.com/office/drawing/2014/main" id="{4E5EAE19-F575-4C41-A6A4-FA2389D81059}"/>
              </a:ext>
            </a:extLst>
          </p:cNvPr>
          <p:cNvSpPr txBox="1">
            <a:spLocks/>
          </p:cNvSpPr>
          <p:nvPr/>
        </p:nvSpPr>
        <p:spPr>
          <a:xfrm>
            <a:off x="688977" y="1430347"/>
            <a:ext cx="10777310"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Suggestion 1: Use </a:t>
            </a:r>
            <a:r>
              <a:rPr lang="de-DE" sz="2400" dirty="0" err="1">
                <a:cs typeface="Arial" panose="020B0604020202020204" pitchFamily="34" charset="0"/>
              </a:rPr>
              <a:t>existing</a:t>
            </a:r>
            <a:r>
              <a:rPr lang="de-DE" sz="2400" dirty="0">
                <a:cs typeface="Arial" panose="020B0604020202020204" pitchFamily="34" charset="0"/>
              </a:rPr>
              <a:t> </a:t>
            </a:r>
            <a:r>
              <a:rPr lang="de-DE" sz="2400" dirty="0" err="1">
                <a:cs typeface="Arial" panose="020B0604020202020204" pitchFamily="34" charset="0"/>
              </a:rPr>
              <a:t>data</a:t>
            </a:r>
            <a:r>
              <a:rPr lang="de-DE" sz="2400" dirty="0">
                <a:cs typeface="Arial" panose="020B0604020202020204" pitchFamily="34" charset="0"/>
              </a:rPr>
              <a:t> </a:t>
            </a:r>
            <a:r>
              <a:rPr lang="de-DE" sz="2400" dirty="0" err="1">
                <a:cs typeface="Arial" panose="020B0604020202020204" pitchFamily="34" charset="0"/>
              </a:rPr>
              <a:t>as</a:t>
            </a:r>
            <a:r>
              <a:rPr lang="de-DE" sz="2400" dirty="0">
                <a:cs typeface="Arial" panose="020B0604020202020204" pitchFamily="34" charset="0"/>
              </a:rPr>
              <a:t> a </a:t>
            </a:r>
            <a:r>
              <a:rPr lang="de-DE" sz="2400" dirty="0" err="1">
                <a:cs typeface="Arial" panose="020B0604020202020204" pitchFamily="34" charset="0"/>
              </a:rPr>
              <a:t>baseline</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plastic</a:t>
            </a:r>
            <a:r>
              <a:rPr lang="de-DE" sz="2400" dirty="0">
                <a:cs typeface="Arial" panose="020B0604020202020204" pitchFamily="34" charset="0"/>
              </a:rPr>
              <a:t> </a:t>
            </a:r>
            <a:r>
              <a:rPr lang="de-DE" sz="2400" dirty="0" err="1">
                <a:cs typeface="Arial" panose="020B0604020202020204" pitchFamily="34" charset="0"/>
              </a:rPr>
              <a:t>pollution</a:t>
            </a:r>
            <a:endParaRPr lang="de-DE" sz="2400" dirty="0">
              <a:cs typeface="Arial" panose="020B0604020202020204" pitchFamily="34" charset="0"/>
            </a:endParaRPr>
          </a:p>
          <a:p>
            <a:pPr marL="0" indent="0">
              <a:buNone/>
            </a:pPr>
            <a:endParaRPr lang="de-DE" sz="2400" dirty="0">
              <a:cs typeface="Arial" panose="020B0604020202020204" pitchFamily="34" charset="0"/>
            </a:endParaRPr>
          </a:p>
          <a:p>
            <a:endParaRPr lang="de-DE" sz="2400" dirty="0">
              <a:cs typeface="Arial" panose="020B0604020202020204" pitchFamily="34" charset="0"/>
            </a:endParaRPr>
          </a:p>
        </p:txBody>
      </p:sp>
    </p:spTree>
    <p:extLst>
      <p:ext uri="{BB962C8B-B14F-4D97-AF65-F5344CB8AC3E}">
        <p14:creationId xmlns:p14="http://schemas.microsoft.com/office/powerpoint/2010/main" val="422810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U</a:t>
            </a:r>
            <a:r>
              <a:rPr lang="de-DE" sz="3600" b="1" dirty="0"/>
              <a:t>SE EXISTING DATA AS A BASELINE OF PLASTIC POLLUTION</a:t>
            </a:r>
          </a:p>
        </p:txBody>
      </p:sp>
      <p:pic>
        <p:nvPicPr>
          <p:cNvPr id="4" name="Grafik 3">
            <a:extLst>
              <a:ext uri="{FF2B5EF4-FFF2-40B4-BE49-F238E27FC236}">
                <a16:creationId xmlns:a16="http://schemas.microsoft.com/office/drawing/2014/main" id="{D53706E7-A08C-490D-83F2-AEF6272DAAA7}"/>
              </a:ext>
            </a:extLst>
          </p:cNvPr>
          <p:cNvPicPr/>
          <p:nvPr/>
        </p:nvPicPr>
        <p:blipFill>
          <a:blip r:embed="rId2" cstate="print">
            <a:extLst>
              <a:ext uri="{28A0092B-C50C-407E-A947-70E740481C1C}">
                <a14:useLocalDpi xmlns:a14="http://schemas.microsoft.com/office/drawing/2010/main" val="0"/>
              </a:ext>
            </a:extLst>
          </a:blip>
          <a:stretch>
            <a:fillRect/>
          </a:stretch>
        </p:blipFill>
        <p:spPr bwMode="auto">
          <a:xfrm>
            <a:off x="666750" y="1123950"/>
            <a:ext cx="8058149" cy="5372100"/>
          </a:xfrm>
          <a:prstGeom prst="rect">
            <a:avLst/>
          </a:prstGeom>
          <a:noFill/>
          <a:ln>
            <a:noFill/>
          </a:ln>
        </p:spPr>
      </p:pic>
      <p:sp>
        <p:nvSpPr>
          <p:cNvPr id="7" name="Inhaltsplatzhalter 1">
            <a:extLst>
              <a:ext uri="{FF2B5EF4-FFF2-40B4-BE49-F238E27FC236}">
                <a16:creationId xmlns:a16="http://schemas.microsoft.com/office/drawing/2014/main" id="{9299C7BD-7A4B-4225-B15D-30179335D74E}"/>
              </a:ext>
            </a:extLst>
          </p:cNvPr>
          <p:cNvSpPr txBox="1">
            <a:spLocks/>
          </p:cNvSpPr>
          <p:nvPr/>
        </p:nvSpPr>
        <p:spPr>
          <a:xfrm>
            <a:off x="8864598" y="1617696"/>
            <a:ext cx="2852362"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cs typeface="Arial" panose="020B0604020202020204" pitchFamily="34" charset="0"/>
              </a:rPr>
              <a:t>Plastic</a:t>
            </a:r>
            <a:r>
              <a:rPr lang="de-DE" sz="1600" dirty="0">
                <a:cs typeface="Arial" panose="020B0604020202020204" pitchFamily="34" charset="0"/>
              </a:rPr>
              <a:t> Pirates </a:t>
            </a:r>
            <a:r>
              <a:rPr lang="de-DE" sz="1600" dirty="0" err="1">
                <a:cs typeface="Arial" panose="020B0604020202020204" pitchFamily="34" charset="0"/>
              </a:rPr>
              <a:t>sampling</a:t>
            </a:r>
            <a:r>
              <a:rPr lang="de-DE" sz="1600" dirty="0">
                <a:cs typeface="Arial" panose="020B0604020202020204" pitchFamily="34" charset="0"/>
              </a:rPr>
              <a:t> </a:t>
            </a:r>
            <a:r>
              <a:rPr lang="de-DE" sz="1600" dirty="0" err="1">
                <a:cs typeface="Arial" panose="020B0604020202020204" pitchFamily="34" charset="0"/>
              </a:rPr>
              <a:t>sites</a:t>
            </a:r>
            <a:r>
              <a:rPr lang="de-DE" sz="1600" dirty="0">
                <a:cs typeface="Arial" panose="020B0604020202020204" pitchFamily="34" charset="0"/>
              </a:rPr>
              <a:t> in (A) Germany (n = 1327) and (B) Slovenia (n = 122) </a:t>
            </a:r>
            <a:r>
              <a:rPr lang="de-DE" sz="1600" dirty="0" err="1">
                <a:cs typeface="Arial" panose="020B0604020202020204" pitchFamily="34" charset="0"/>
              </a:rPr>
              <a:t>from</a:t>
            </a:r>
            <a:r>
              <a:rPr lang="de-DE" sz="1600" dirty="0">
                <a:cs typeface="Arial" panose="020B0604020202020204" pitchFamily="34" charset="0"/>
              </a:rPr>
              <a:t> 2016 </a:t>
            </a:r>
            <a:r>
              <a:rPr lang="de-DE" sz="1600" dirty="0" err="1">
                <a:cs typeface="Arial" panose="020B0604020202020204" pitchFamily="34" charset="0"/>
              </a:rPr>
              <a:t>to</a:t>
            </a:r>
            <a:r>
              <a:rPr lang="de-DE" sz="1600" dirty="0">
                <a:cs typeface="Arial" panose="020B0604020202020204" pitchFamily="34" charset="0"/>
              </a:rPr>
              <a:t> 2023. Orange </a:t>
            </a:r>
            <a:r>
              <a:rPr lang="de-DE" sz="1600" dirty="0" err="1">
                <a:cs typeface="Arial" panose="020B0604020202020204" pitchFamily="34" charset="0"/>
              </a:rPr>
              <a:t>dots</a:t>
            </a:r>
            <a:r>
              <a:rPr lang="de-DE" sz="1600" dirty="0">
                <a:cs typeface="Arial" panose="020B0604020202020204" pitchFamily="34" charset="0"/>
              </a:rPr>
              <a:t> </a:t>
            </a:r>
            <a:r>
              <a:rPr lang="de-DE" sz="1600" dirty="0" err="1">
                <a:cs typeface="Arial" panose="020B0604020202020204" pitchFamily="34" charset="0"/>
              </a:rPr>
              <a:t>are</a:t>
            </a:r>
            <a:r>
              <a:rPr lang="de-DE" sz="1600" dirty="0">
                <a:cs typeface="Arial" panose="020B0604020202020204" pitchFamily="34" charset="0"/>
              </a:rPr>
              <a:t> </a:t>
            </a:r>
            <a:r>
              <a:rPr lang="de-DE" sz="1600" dirty="0" err="1">
                <a:cs typeface="Arial" panose="020B0604020202020204" pitchFamily="34" charset="0"/>
              </a:rPr>
              <a:t>sites</a:t>
            </a:r>
            <a:r>
              <a:rPr lang="de-DE" sz="1600" dirty="0">
                <a:cs typeface="Arial" panose="020B0604020202020204" pitchFamily="34" charset="0"/>
              </a:rPr>
              <a:t> </a:t>
            </a:r>
            <a:r>
              <a:rPr lang="de-DE" sz="1600" dirty="0" err="1">
                <a:cs typeface="Arial" panose="020B0604020202020204" pitchFamily="34" charset="0"/>
              </a:rPr>
              <a:t>located</a:t>
            </a:r>
            <a:r>
              <a:rPr lang="de-DE" sz="1600" dirty="0">
                <a:cs typeface="Arial" panose="020B0604020202020204" pitchFamily="34" charset="0"/>
              </a:rPr>
              <a:t> </a:t>
            </a:r>
            <a:r>
              <a:rPr lang="de-DE" sz="1600" dirty="0" err="1">
                <a:cs typeface="Arial" panose="020B0604020202020204" pitchFamily="34" charset="0"/>
              </a:rPr>
              <a:t>within</a:t>
            </a:r>
            <a:r>
              <a:rPr lang="de-DE" sz="1600" dirty="0">
                <a:cs typeface="Arial" panose="020B0604020202020204" pitchFamily="34" charset="0"/>
              </a:rPr>
              <a:t> a 1 km </a:t>
            </a:r>
            <a:r>
              <a:rPr lang="de-DE" sz="1600" dirty="0" err="1">
                <a:cs typeface="Arial" panose="020B0604020202020204" pitchFamily="34" charset="0"/>
              </a:rPr>
              <a:t>radius</a:t>
            </a:r>
            <a:r>
              <a:rPr lang="de-DE" sz="1600" dirty="0">
                <a:cs typeface="Arial" panose="020B0604020202020204" pitchFamily="34" charset="0"/>
              </a:rPr>
              <a:t> </a:t>
            </a:r>
            <a:r>
              <a:rPr lang="de-DE" sz="1600" dirty="0" err="1">
                <a:cs typeface="Arial" panose="020B0604020202020204" pitchFamily="34" charset="0"/>
              </a:rPr>
              <a:t>of</a:t>
            </a:r>
            <a:r>
              <a:rPr lang="de-DE" sz="1600" dirty="0">
                <a:cs typeface="Arial" panose="020B0604020202020204" pitchFamily="34" charset="0"/>
              </a:rPr>
              <a:t> </a:t>
            </a:r>
            <a:r>
              <a:rPr lang="de-DE" sz="1600" dirty="0" err="1">
                <a:cs typeface="Arial" panose="020B0604020202020204" pitchFamily="34" charset="0"/>
              </a:rPr>
              <a:t>established</a:t>
            </a:r>
            <a:r>
              <a:rPr lang="de-DE" sz="1600" dirty="0">
                <a:cs typeface="Arial" panose="020B0604020202020204" pitchFamily="34" charset="0"/>
              </a:rPr>
              <a:t> </a:t>
            </a:r>
            <a:r>
              <a:rPr lang="de-DE" sz="1600" dirty="0" err="1">
                <a:cs typeface="Arial" panose="020B0604020202020204" pitchFamily="34" charset="0"/>
              </a:rPr>
              <a:t>monitoring</a:t>
            </a:r>
            <a:r>
              <a:rPr lang="de-DE" sz="1600" dirty="0">
                <a:cs typeface="Arial" panose="020B0604020202020204" pitchFamily="34" charset="0"/>
              </a:rPr>
              <a:t> </a:t>
            </a:r>
            <a:r>
              <a:rPr lang="de-DE" sz="1600" dirty="0" err="1">
                <a:cs typeface="Arial" panose="020B0604020202020204" pitchFamily="34" charset="0"/>
              </a:rPr>
              <a:t>stations</a:t>
            </a:r>
            <a:r>
              <a:rPr lang="de-DE" sz="1600" dirty="0">
                <a:cs typeface="Arial" panose="020B0604020202020204" pitchFamily="34" charset="0"/>
              </a:rPr>
              <a:t> </a:t>
            </a:r>
            <a:r>
              <a:rPr lang="de-DE" sz="1600" dirty="0" err="1">
                <a:cs typeface="Arial" panose="020B0604020202020204" pitchFamily="34" charset="0"/>
              </a:rPr>
              <a:t>of</a:t>
            </a:r>
            <a:r>
              <a:rPr lang="de-DE" sz="1600" dirty="0">
                <a:cs typeface="Arial" panose="020B0604020202020204" pitchFamily="34" charset="0"/>
              </a:rPr>
              <a:t> </a:t>
            </a:r>
            <a:r>
              <a:rPr lang="de-DE" sz="1600" dirty="0" err="1">
                <a:cs typeface="Arial" panose="020B0604020202020204" pitchFamily="34" charset="0"/>
              </a:rPr>
              <a:t>the</a:t>
            </a:r>
            <a:r>
              <a:rPr lang="de-DE" sz="1600" dirty="0">
                <a:cs typeface="Arial" panose="020B0604020202020204" pitchFamily="34" charset="0"/>
              </a:rPr>
              <a:t> </a:t>
            </a:r>
            <a:r>
              <a:rPr lang="de-DE" sz="1600" dirty="0" err="1">
                <a:cs typeface="Arial" panose="020B0604020202020204" pitchFamily="34" charset="0"/>
              </a:rPr>
              <a:t>Water</a:t>
            </a:r>
            <a:r>
              <a:rPr lang="de-DE" sz="1600" dirty="0">
                <a:cs typeface="Arial" panose="020B0604020202020204" pitchFamily="34" charset="0"/>
              </a:rPr>
              <a:t> Framework </a:t>
            </a:r>
            <a:r>
              <a:rPr lang="de-DE" sz="1600" dirty="0" err="1">
                <a:cs typeface="Arial" panose="020B0604020202020204" pitchFamily="34" charset="0"/>
              </a:rPr>
              <a:t>Directive</a:t>
            </a:r>
            <a:r>
              <a:rPr lang="de-DE" sz="1600" dirty="0">
                <a:cs typeface="Arial" panose="020B0604020202020204" pitchFamily="34" charset="0"/>
              </a:rPr>
              <a:t> (31% </a:t>
            </a:r>
            <a:r>
              <a:rPr lang="de-DE" sz="1600" dirty="0" err="1">
                <a:cs typeface="Arial" panose="020B0604020202020204" pitchFamily="34" charset="0"/>
              </a:rPr>
              <a:t>of</a:t>
            </a:r>
            <a:r>
              <a:rPr lang="de-DE" sz="1600" dirty="0">
                <a:cs typeface="Arial" panose="020B0604020202020204" pitchFamily="34" charset="0"/>
              </a:rPr>
              <a:t> </a:t>
            </a:r>
            <a:r>
              <a:rPr lang="de-DE" sz="1600" dirty="0" err="1">
                <a:cs typeface="Arial" panose="020B0604020202020204" pitchFamily="34" charset="0"/>
              </a:rPr>
              <a:t>sampling</a:t>
            </a:r>
            <a:r>
              <a:rPr lang="de-DE" sz="1600" dirty="0">
                <a:cs typeface="Arial" panose="020B0604020202020204" pitchFamily="34" charset="0"/>
              </a:rPr>
              <a:t> </a:t>
            </a:r>
            <a:r>
              <a:rPr lang="de-DE" sz="1600" dirty="0" err="1">
                <a:cs typeface="Arial" panose="020B0604020202020204" pitchFamily="34" charset="0"/>
              </a:rPr>
              <a:t>sites</a:t>
            </a:r>
            <a:r>
              <a:rPr lang="de-DE" sz="1600" dirty="0">
                <a:cs typeface="Arial" panose="020B0604020202020204" pitchFamily="34" charset="0"/>
              </a:rPr>
              <a:t>).</a:t>
            </a:r>
          </a:p>
          <a:p>
            <a:pPr marL="0" indent="0">
              <a:buNone/>
            </a:pPr>
            <a:endParaRPr lang="de-DE" sz="1600" dirty="0">
              <a:cs typeface="Arial" panose="020B0604020202020204" pitchFamily="34" charset="0"/>
            </a:endParaRPr>
          </a:p>
          <a:p>
            <a:pPr marL="0" indent="0">
              <a:buNone/>
            </a:pPr>
            <a:r>
              <a:rPr lang="de-DE" sz="1600" dirty="0" err="1">
                <a:cs typeface="Arial" panose="020B0604020202020204" pitchFamily="34" charset="0"/>
              </a:rPr>
              <a:t>From</a:t>
            </a:r>
            <a:r>
              <a:rPr lang="de-DE" sz="1600" dirty="0">
                <a:cs typeface="Arial" panose="020B0604020202020204" pitchFamily="34" charset="0"/>
              </a:rPr>
              <a:t> Schönberg et al. (</a:t>
            </a:r>
            <a:r>
              <a:rPr lang="de-DE" sz="1600" dirty="0" err="1">
                <a:cs typeface="Arial" panose="020B0604020202020204" pitchFamily="34" charset="0"/>
              </a:rPr>
              <a:t>to</a:t>
            </a:r>
            <a:r>
              <a:rPr lang="de-DE" sz="1600" dirty="0">
                <a:cs typeface="Arial" panose="020B0604020202020204" pitchFamily="34" charset="0"/>
              </a:rPr>
              <a:t> </a:t>
            </a:r>
            <a:r>
              <a:rPr lang="de-DE" sz="1600" dirty="0" err="1">
                <a:cs typeface="Arial" panose="020B0604020202020204" pitchFamily="34" charset="0"/>
              </a:rPr>
              <a:t>be</a:t>
            </a:r>
            <a:r>
              <a:rPr lang="de-DE" sz="1600" dirty="0">
                <a:cs typeface="Arial" panose="020B0604020202020204" pitchFamily="34" charset="0"/>
              </a:rPr>
              <a:t> </a:t>
            </a:r>
            <a:r>
              <a:rPr lang="de-DE" sz="1600" dirty="0" err="1">
                <a:cs typeface="Arial" panose="020B0604020202020204" pitchFamily="34" charset="0"/>
              </a:rPr>
              <a:t>submitted</a:t>
            </a:r>
            <a:r>
              <a:rPr lang="de-DE" sz="1600" dirty="0">
                <a:cs typeface="Arial" panose="020B0604020202020204" pitchFamily="34" charset="0"/>
              </a:rPr>
              <a:t>) „</a:t>
            </a:r>
            <a:r>
              <a:rPr lang="en-US" sz="1600" dirty="0">
                <a:cs typeface="Arial" panose="020B0604020202020204" pitchFamily="34" charset="0"/>
              </a:rPr>
              <a:t>Public participation in EU legislation? Recommendations for involving citizen scientists in anthropogenic litter research within the Water Framework Directive”</a:t>
            </a:r>
            <a:endParaRPr lang="de-DE" sz="1600" dirty="0">
              <a:cs typeface="Arial" panose="020B0604020202020204" pitchFamily="34" charset="0"/>
            </a:endParaRPr>
          </a:p>
        </p:txBody>
      </p:sp>
    </p:spTree>
    <p:extLst>
      <p:ext uri="{BB962C8B-B14F-4D97-AF65-F5344CB8AC3E}">
        <p14:creationId xmlns:p14="http://schemas.microsoft.com/office/powerpoint/2010/main" val="37489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ARTICIPATION IN THE WATER FRAMEWORK DIRECTIVE?</a:t>
            </a:r>
          </a:p>
        </p:txBody>
      </p:sp>
      <p:sp>
        <p:nvSpPr>
          <p:cNvPr id="6" name="Inhaltsplatzhalter 1">
            <a:extLst>
              <a:ext uri="{FF2B5EF4-FFF2-40B4-BE49-F238E27FC236}">
                <a16:creationId xmlns:a16="http://schemas.microsoft.com/office/drawing/2014/main" id="{4E5EAE19-F575-4C41-A6A4-FA2389D81059}"/>
              </a:ext>
            </a:extLst>
          </p:cNvPr>
          <p:cNvSpPr txBox="1">
            <a:spLocks/>
          </p:cNvSpPr>
          <p:nvPr/>
        </p:nvSpPr>
        <p:spPr>
          <a:xfrm>
            <a:off x="688977" y="1430347"/>
            <a:ext cx="10777310"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Suggestion 1: Use </a:t>
            </a:r>
            <a:r>
              <a:rPr lang="de-DE" sz="2400" dirty="0" err="1">
                <a:cs typeface="Arial" panose="020B0604020202020204" pitchFamily="34" charset="0"/>
              </a:rPr>
              <a:t>existing</a:t>
            </a:r>
            <a:r>
              <a:rPr lang="de-DE" sz="2400" dirty="0">
                <a:cs typeface="Arial" panose="020B0604020202020204" pitchFamily="34" charset="0"/>
              </a:rPr>
              <a:t> </a:t>
            </a:r>
            <a:r>
              <a:rPr lang="de-DE" sz="2400" dirty="0" err="1">
                <a:cs typeface="Arial" panose="020B0604020202020204" pitchFamily="34" charset="0"/>
              </a:rPr>
              <a:t>data</a:t>
            </a:r>
            <a:r>
              <a:rPr lang="de-DE" sz="2400" dirty="0">
                <a:cs typeface="Arial" panose="020B0604020202020204" pitchFamily="34" charset="0"/>
              </a:rPr>
              <a:t> </a:t>
            </a:r>
            <a:r>
              <a:rPr lang="de-DE" sz="2400" dirty="0" err="1">
                <a:cs typeface="Arial" panose="020B0604020202020204" pitchFamily="34" charset="0"/>
              </a:rPr>
              <a:t>as</a:t>
            </a:r>
            <a:r>
              <a:rPr lang="de-DE" sz="2400" dirty="0">
                <a:cs typeface="Arial" panose="020B0604020202020204" pitchFamily="34" charset="0"/>
              </a:rPr>
              <a:t> a </a:t>
            </a:r>
            <a:r>
              <a:rPr lang="de-DE" sz="2400" dirty="0" err="1">
                <a:cs typeface="Arial" panose="020B0604020202020204" pitchFamily="34" charset="0"/>
              </a:rPr>
              <a:t>baseline</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plastic</a:t>
            </a:r>
            <a:r>
              <a:rPr lang="de-DE" sz="2400" dirty="0">
                <a:cs typeface="Arial" panose="020B0604020202020204" pitchFamily="34" charset="0"/>
              </a:rPr>
              <a:t> </a:t>
            </a:r>
            <a:r>
              <a:rPr lang="de-DE" sz="2400" dirty="0" err="1">
                <a:cs typeface="Arial" panose="020B0604020202020204" pitchFamily="34" charset="0"/>
              </a:rPr>
              <a:t>pollution</a:t>
            </a:r>
            <a:endParaRPr lang="de-DE" sz="2400" dirty="0">
              <a:cs typeface="Arial" panose="020B0604020202020204" pitchFamily="34" charset="0"/>
            </a:endParaRP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This </a:t>
            </a:r>
            <a:r>
              <a:rPr lang="de-DE" sz="2400" dirty="0" err="1">
                <a:cs typeface="Arial" panose="020B0604020202020204" pitchFamily="34" charset="0"/>
              </a:rPr>
              <a:t>requires</a:t>
            </a:r>
            <a:r>
              <a:rPr lang="de-DE" sz="2400" dirty="0">
                <a:cs typeface="Arial" panose="020B0604020202020204" pitchFamily="34" charset="0"/>
              </a:rPr>
              <a:t>: </a:t>
            </a:r>
            <a:r>
              <a:rPr lang="de-DE" sz="2400" dirty="0" err="1">
                <a:cs typeface="Arial" panose="020B0604020202020204" pitchFamily="34" charset="0"/>
              </a:rPr>
              <a:t>data</a:t>
            </a:r>
            <a:r>
              <a:rPr lang="de-DE" sz="2400" dirty="0">
                <a:cs typeface="Arial" panose="020B0604020202020204" pitchFamily="34" charset="0"/>
              </a:rPr>
              <a:t> </a:t>
            </a:r>
            <a:r>
              <a:rPr lang="de-DE" sz="2400" dirty="0" err="1">
                <a:cs typeface="Arial" panose="020B0604020202020204" pitchFamily="34" charset="0"/>
              </a:rPr>
              <a:t>harmonisation</a:t>
            </a:r>
            <a:r>
              <a:rPr lang="de-DE" sz="2400" dirty="0">
                <a:cs typeface="Arial" panose="020B0604020202020204" pitchFamily="34" charset="0"/>
              </a:rPr>
              <a:t>, </a:t>
            </a:r>
            <a:r>
              <a:rPr lang="de-DE" sz="2400" dirty="0" err="1">
                <a:cs typeface="Arial" panose="020B0604020202020204" pitchFamily="34" charset="0"/>
              </a:rPr>
              <a:t>development</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indicators</a:t>
            </a:r>
            <a:r>
              <a:rPr lang="de-DE" sz="2400" dirty="0">
                <a:cs typeface="Arial" panose="020B0604020202020204" pitchFamily="34" charset="0"/>
              </a:rPr>
              <a:t> relevant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Directive</a:t>
            </a:r>
            <a:endParaRPr lang="de-DE" sz="2400" dirty="0">
              <a:cs typeface="Arial" panose="020B0604020202020204" pitchFamily="34" charset="0"/>
            </a:endParaRPr>
          </a:p>
        </p:txBody>
      </p:sp>
      <p:pic>
        <p:nvPicPr>
          <p:cNvPr id="4" name="Grafik 3">
            <a:extLst>
              <a:ext uri="{FF2B5EF4-FFF2-40B4-BE49-F238E27FC236}">
                <a16:creationId xmlns:a16="http://schemas.microsoft.com/office/drawing/2014/main" id="{8F0D0147-E5FE-4BEC-86FC-088711A177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858" y="3429000"/>
            <a:ext cx="9964629" cy="2680718"/>
          </a:xfrm>
          <a:prstGeom prst="rect">
            <a:avLst/>
          </a:prstGeom>
        </p:spPr>
      </p:pic>
    </p:spTree>
    <p:extLst>
      <p:ext uri="{BB962C8B-B14F-4D97-AF65-F5344CB8AC3E}">
        <p14:creationId xmlns:p14="http://schemas.microsoft.com/office/powerpoint/2010/main" val="319747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ARTICIPATION IN THE WATER FRAMEWORK DIRECTIVE?</a:t>
            </a:r>
          </a:p>
        </p:txBody>
      </p:sp>
      <p:sp>
        <p:nvSpPr>
          <p:cNvPr id="6" name="Inhaltsplatzhalter 1">
            <a:extLst>
              <a:ext uri="{FF2B5EF4-FFF2-40B4-BE49-F238E27FC236}">
                <a16:creationId xmlns:a16="http://schemas.microsoft.com/office/drawing/2014/main" id="{4E5EAE19-F575-4C41-A6A4-FA2389D81059}"/>
              </a:ext>
            </a:extLst>
          </p:cNvPr>
          <p:cNvSpPr txBox="1">
            <a:spLocks/>
          </p:cNvSpPr>
          <p:nvPr/>
        </p:nvSpPr>
        <p:spPr>
          <a:xfrm>
            <a:off x="688977" y="1430347"/>
            <a:ext cx="10777310"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Suggestion 2: </a:t>
            </a:r>
            <a:r>
              <a:rPr lang="de-DE" sz="2400" dirty="0" err="1">
                <a:cs typeface="Arial" panose="020B0604020202020204" pitchFamily="34" charset="0"/>
              </a:rPr>
              <a:t>Complementary</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science</a:t>
            </a:r>
            <a:r>
              <a:rPr lang="de-DE" sz="2400" dirty="0">
                <a:cs typeface="Arial" panose="020B0604020202020204" pitchFamily="34" charset="0"/>
              </a:rPr>
              <a:t> </a:t>
            </a:r>
            <a:r>
              <a:rPr lang="de-DE" sz="2400" dirty="0" err="1">
                <a:cs typeface="Arial" panose="020B0604020202020204" pitchFamily="34" charset="0"/>
              </a:rPr>
              <a:t>activities</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example</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detect</a:t>
            </a:r>
            <a:r>
              <a:rPr lang="de-DE" sz="2400" dirty="0">
                <a:cs typeface="Arial" panose="020B0604020202020204" pitchFamily="34" charset="0"/>
              </a:rPr>
              <a:t> </a:t>
            </a:r>
            <a:r>
              <a:rPr lang="de-DE" sz="2400" dirty="0" err="1">
                <a:cs typeface="Arial" panose="020B0604020202020204" pitchFamily="34" charset="0"/>
              </a:rPr>
              <a:t>plastic</a:t>
            </a:r>
            <a:r>
              <a:rPr lang="de-DE" sz="2400" dirty="0">
                <a:cs typeface="Arial" panose="020B0604020202020204" pitchFamily="34" charset="0"/>
              </a:rPr>
              <a:t> </a:t>
            </a:r>
            <a:r>
              <a:rPr lang="de-DE" sz="2400" dirty="0" err="1">
                <a:cs typeface="Arial" panose="020B0604020202020204" pitchFamily="34" charset="0"/>
              </a:rPr>
              <a:t>pollution</a:t>
            </a:r>
            <a:r>
              <a:rPr lang="de-DE" sz="2400" dirty="0">
                <a:cs typeface="Arial" panose="020B0604020202020204" pitchFamily="34" charset="0"/>
              </a:rPr>
              <a:t> </a:t>
            </a:r>
            <a:r>
              <a:rPr lang="de-DE" sz="2400" dirty="0" err="1">
                <a:cs typeface="Arial" panose="020B0604020202020204" pitchFamily="34" charset="0"/>
              </a:rPr>
              <a:t>hotspots</a:t>
            </a:r>
            <a:r>
              <a:rPr lang="de-DE" sz="2400" dirty="0">
                <a:cs typeface="Arial" panose="020B0604020202020204" pitchFamily="34" charset="0"/>
              </a:rPr>
              <a:t> and </a:t>
            </a:r>
            <a:r>
              <a:rPr lang="de-DE" sz="2400" dirty="0" err="1">
                <a:cs typeface="Arial" panose="020B0604020202020204" pitchFamily="34" charset="0"/>
              </a:rPr>
              <a:t>use</a:t>
            </a:r>
            <a:r>
              <a:rPr lang="de-DE" sz="2400" dirty="0">
                <a:cs typeface="Arial" panose="020B0604020202020204" pitchFamily="34" charset="0"/>
              </a:rPr>
              <a:t> </a:t>
            </a:r>
            <a:r>
              <a:rPr lang="de-DE" sz="2400" dirty="0" err="1">
                <a:cs typeface="Arial" panose="020B0604020202020204" pitchFamily="34" charset="0"/>
              </a:rPr>
              <a:t>local</a:t>
            </a:r>
            <a:r>
              <a:rPr lang="de-DE" sz="2400" dirty="0">
                <a:cs typeface="Arial" panose="020B0604020202020204" pitchFamily="34" charset="0"/>
              </a:rPr>
              <a:t> </a:t>
            </a:r>
            <a:r>
              <a:rPr lang="de-DE" sz="2400" dirty="0" err="1">
                <a:cs typeface="Arial" panose="020B0604020202020204" pitchFamily="34" charset="0"/>
              </a:rPr>
              <a:t>knowledge</a:t>
            </a:r>
            <a:endParaRPr lang="de-DE" sz="2400" dirty="0">
              <a:cs typeface="Arial" panose="020B0604020202020204" pitchFamily="34" charset="0"/>
            </a:endParaRP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This </a:t>
            </a:r>
            <a:r>
              <a:rPr lang="de-DE" sz="2400" dirty="0" err="1">
                <a:cs typeface="Arial" panose="020B0604020202020204" pitchFamily="34" charset="0"/>
              </a:rPr>
              <a:t>requires</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example</a:t>
            </a:r>
            <a:r>
              <a:rPr lang="de-DE" sz="2400" dirty="0">
                <a:cs typeface="Arial" panose="020B0604020202020204" pitchFamily="34" charset="0"/>
              </a:rPr>
              <a:t>: </a:t>
            </a:r>
          </a:p>
          <a:p>
            <a:r>
              <a:rPr lang="de-DE" sz="2400" dirty="0" err="1">
                <a:cs typeface="Arial" panose="020B0604020202020204" pitchFamily="34" charset="0"/>
              </a:rPr>
              <a:t>establishment</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communication</a:t>
            </a:r>
            <a:r>
              <a:rPr lang="de-DE" sz="2400" dirty="0">
                <a:cs typeface="Arial" panose="020B0604020202020204" pitchFamily="34" charset="0"/>
              </a:rPr>
              <a:t> </a:t>
            </a:r>
            <a:r>
              <a:rPr lang="de-DE" sz="2400" dirty="0" err="1">
                <a:cs typeface="Arial" panose="020B0604020202020204" pitchFamily="34" charset="0"/>
              </a:rPr>
              <a:t>pathways</a:t>
            </a:r>
            <a:r>
              <a:rPr lang="de-DE" sz="2400" dirty="0">
                <a:cs typeface="Arial" panose="020B0604020202020204" pitchFamily="34" charset="0"/>
              </a:rPr>
              <a:t> and </a:t>
            </a:r>
            <a:r>
              <a:rPr lang="de-DE" sz="2400" dirty="0" err="1">
                <a:cs typeface="Arial" panose="020B0604020202020204" pitchFamily="34" charset="0"/>
              </a:rPr>
              <a:t>involvement</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science</a:t>
            </a:r>
            <a:r>
              <a:rPr lang="de-DE" sz="2400" dirty="0">
                <a:cs typeface="Arial" panose="020B0604020202020204" pitchFamily="34" charset="0"/>
              </a:rPr>
              <a:t> and </a:t>
            </a:r>
            <a:r>
              <a:rPr lang="de-DE" sz="2400" dirty="0" err="1">
                <a:cs typeface="Arial" panose="020B0604020202020204" pitchFamily="34" charset="0"/>
              </a:rPr>
              <a:t>science</a:t>
            </a:r>
            <a:r>
              <a:rPr lang="de-DE" sz="2400" dirty="0">
                <a:cs typeface="Arial" panose="020B0604020202020204" pitchFamily="34" charset="0"/>
              </a:rPr>
              <a:t> </a:t>
            </a:r>
            <a:r>
              <a:rPr lang="de-DE" sz="2400" dirty="0" err="1">
                <a:cs typeface="Arial" panose="020B0604020202020204" pitchFamily="34" charset="0"/>
              </a:rPr>
              <a:t>communication</a:t>
            </a:r>
            <a:r>
              <a:rPr lang="de-DE" sz="2400" dirty="0">
                <a:cs typeface="Arial" panose="020B0604020202020204" pitchFamily="34" charset="0"/>
              </a:rPr>
              <a:t> </a:t>
            </a:r>
            <a:r>
              <a:rPr lang="de-DE" sz="2400" dirty="0" err="1">
                <a:cs typeface="Arial" panose="020B0604020202020204" pitchFamily="34" charset="0"/>
              </a:rPr>
              <a:t>experts</a:t>
            </a:r>
            <a:r>
              <a:rPr lang="de-DE" sz="2400" dirty="0">
                <a:cs typeface="Arial" panose="020B0604020202020204" pitchFamily="34" charset="0"/>
              </a:rPr>
              <a:t>, </a:t>
            </a:r>
          </a:p>
          <a:p>
            <a:r>
              <a:rPr lang="de-DE" sz="2400" dirty="0">
                <a:cs typeface="Arial" panose="020B0604020202020204" pitchFamily="34" charset="0"/>
              </a:rPr>
              <a:t>a </a:t>
            </a:r>
            <a:r>
              <a:rPr lang="de-DE" sz="2400" dirty="0" err="1">
                <a:cs typeface="Arial" panose="020B0604020202020204" pitchFamily="34" charset="0"/>
              </a:rPr>
              <a:t>willingness</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accept</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re-negotiate</a:t>
            </a:r>
            <a:r>
              <a:rPr lang="de-DE" sz="2400" dirty="0">
                <a:cs typeface="Arial" panose="020B0604020202020204" pitchFamily="34" charset="0"/>
              </a:rPr>
              <a:t> power </a:t>
            </a:r>
            <a:r>
              <a:rPr lang="de-DE" sz="2400" dirty="0" err="1">
                <a:cs typeface="Arial" panose="020B0604020202020204" pitchFamily="34" charset="0"/>
              </a:rPr>
              <a:t>balances</a:t>
            </a:r>
            <a:r>
              <a:rPr lang="de-DE" sz="2400" dirty="0">
                <a:cs typeface="Arial" panose="020B0604020202020204" pitchFamily="34" charset="0"/>
              </a:rPr>
              <a:t>,</a:t>
            </a:r>
          </a:p>
          <a:p>
            <a:r>
              <a:rPr lang="de-DE" sz="2400" dirty="0" err="1">
                <a:cs typeface="Arial" panose="020B0604020202020204" pitchFamily="34" charset="0"/>
              </a:rPr>
              <a:t>yet</a:t>
            </a:r>
            <a:r>
              <a:rPr lang="de-DE" sz="2400" dirty="0">
                <a:cs typeface="Arial" panose="020B0604020202020204" pitchFamily="34" charset="0"/>
              </a:rPr>
              <a:t> </a:t>
            </a:r>
            <a:r>
              <a:rPr lang="de-DE" sz="2400" dirty="0" err="1">
                <a:cs typeface="Arial" panose="020B0604020202020204" pitchFamily="34" charset="0"/>
              </a:rPr>
              <a:t>maintaing</a:t>
            </a:r>
            <a:r>
              <a:rPr lang="de-DE" sz="2400" dirty="0">
                <a:cs typeface="Arial" panose="020B0604020202020204" pitchFamily="34" charset="0"/>
              </a:rPr>
              <a:t> </a:t>
            </a:r>
            <a:r>
              <a:rPr lang="de-DE" sz="2400" dirty="0" err="1">
                <a:cs typeface="Arial" panose="020B0604020202020204" pitchFamily="34" charset="0"/>
              </a:rPr>
              <a:t>clear</a:t>
            </a:r>
            <a:r>
              <a:rPr lang="de-DE" sz="2400" dirty="0">
                <a:cs typeface="Arial" panose="020B0604020202020204" pitchFamily="34" charset="0"/>
              </a:rPr>
              <a:t> </a:t>
            </a:r>
            <a:r>
              <a:rPr lang="de-DE" sz="2400" dirty="0" err="1">
                <a:cs typeface="Arial" panose="020B0604020202020204" pitchFamily="34" charset="0"/>
              </a:rPr>
              <a:t>governmental</a:t>
            </a:r>
            <a:r>
              <a:rPr lang="de-DE" sz="2400" dirty="0">
                <a:cs typeface="Arial" panose="020B0604020202020204" pitchFamily="34" charset="0"/>
              </a:rPr>
              <a:t> </a:t>
            </a:r>
            <a:r>
              <a:rPr lang="de-DE" sz="2400" dirty="0" err="1">
                <a:cs typeface="Arial" panose="020B0604020202020204" pitchFamily="34" charset="0"/>
              </a:rPr>
              <a:t>responsabilities</a:t>
            </a:r>
            <a:endParaRPr lang="de-DE" sz="2400" dirty="0">
              <a:cs typeface="Arial" panose="020B0604020202020204" pitchFamily="34" charset="0"/>
            </a:endParaRPr>
          </a:p>
        </p:txBody>
      </p:sp>
      <p:pic>
        <p:nvPicPr>
          <p:cNvPr id="3" name="Grafik 2">
            <a:extLst>
              <a:ext uri="{FF2B5EF4-FFF2-40B4-BE49-F238E27FC236}">
                <a16:creationId xmlns:a16="http://schemas.microsoft.com/office/drawing/2014/main" id="{EE3B211B-F8D5-4A21-A293-5F3AA18CF1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0379" y="4902785"/>
            <a:ext cx="6571241" cy="1767817"/>
          </a:xfrm>
          <a:prstGeom prst="rect">
            <a:avLst/>
          </a:prstGeom>
        </p:spPr>
      </p:pic>
    </p:spTree>
    <p:extLst>
      <p:ext uri="{BB962C8B-B14F-4D97-AF65-F5344CB8AC3E}">
        <p14:creationId xmlns:p14="http://schemas.microsoft.com/office/powerpoint/2010/main" val="153580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9BAD9EC2-C3E6-40F2-B21D-8E190A38C2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sp>
        <p:nvSpPr>
          <p:cNvPr id="10" name="Inhaltsplatzhalter 1">
            <a:extLst>
              <a:ext uri="{FF2B5EF4-FFF2-40B4-BE49-F238E27FC236}">
                <a16:creationId xmlns:a16="http://schemas.microsoft.com/office/drawing/2014/main" id="{729E58DC-8138-4FA5-A2BD-7B6E671B8BB2}"/>
              </a:ext>
            </a:extLst>
          </p:cNvPr>
          <p:cNvSpPr txBox="1">
            <a:spLocks/>
          </p:cNvSpPr>
          <p:nvPr/>
        </p:nvSpPr>
        <p:spPr>
          <a:xfrm>
            <a:off x="527049" y="4207001"/>
            <a:ext cx="11137901" cy="19707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Question 1: Can </a:t>
            </a:r>
            <a:r>
              <a:rPr lang="de-DE" sz="2400" dirty="0" err="1">
                <a:cs typeface="Arial" panose="020B0604020202020204" pitchFamily="34" charset="0"/>
              </a:rPr>
              <a:t>schoolchildren</a:t>
            </a:r>
            <a:r>
              <a:rPr lang="de-DE" sz="2400" dirty="0">
                <a:cs typeface="Arial" panose="020B0604020202020204" pitchFamily="34" charset="0"/>
              </a:rPr>
              <a:t> do </a:t>
            </a:r>
            <a:r>
              <a:rPr lang="de-DE" sz="2400" dirty="0" err="1">
                <a:cs typeface="Arial" panose="020B0604020202020204" pitchFamily="34" charset="0"/>
              </a:rPr>
              <a:t>research</a:t>
            </a:r>
            <a:r>
              <a:rPr lang="de-DE" sz="2400" dirty="0">
                <a:cs typeface="Arial" panose="020B0604020202020204" pitchFamily="34" charset="0"/>
              </a:rPr>
              <a:t>? YES!</a:t>
            </a: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Question 2: Can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contribution</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scientists</a:t>
            </a:r>
            <a:r>
              <a:rPr lang="de-DE" sz="2400" dirty="0">
                <a:cs typeface="Arial" panose="020B0604020202020204" pitchFamily="34" charset="0"/>
              </a:rPr>
              <a:t> </a:t>
            </a:r>
            <a:r>
              <a:rPr lang="de-DE" sz="2400" dirty="0" err="1">
                <a:cs typeface="Arial" panose="020B0604020202020204" pitchFamily="34" charset="0"/>
              </a:rPr>
              <a:t>be</a:t>
            </a:r>
            <a:r>
              <a:rPr lang="de-DE" sz="2400" dirty="0">
                <a:cs typeface="Arial" panose="020B0604020202020204" pitchFamily="34" charset="0"/>
              </a:rPr>
              <a:t> </a:t>
            </a:r>
            <a:r>
              <a:rPr lang="de-DE" sz="2400" dirty="0" err="1">
                <a:cs typeface="Arial" panose="020B0604020202020204" pitchFamily="34" charset="0"/>
              </a:rPr>
              <a:t>used</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policy-making</a:t>
            </a:r>
            <a:r>
              <a:rPr lang="de-DE" sz="2400" dirty="0">
                <a:cs typeface="Arial" panose="020B0604020202020204" pitchFamily="34" charset="0"/>
              </a:rPr>
              <a:t>?</a:t>
            </a:r>
          </a:p>
        </p:txBody>
      </p:sp>
    </p:spTree>
    <p:extLst>
      <p:ext uri="{BB962C8B-B14F-4D97-AF65-F5344CB8AC3E}">
        <p14:creationId xmlns:p14="http://schemas.microsoft.com/office/powerpoint/2010/main" val="250088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D2612066-4FCA-4122-941E-8CD95CB508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9590" y="-25005"/>
            <a:ext cx="7698759" cy="6883006"/>
          </a:xfrm>
          <a:prstGeom prst="rect">
            <a:avLst/>
          </a:prstGeom>
        </p:spPr>
      </p:pic>
      <p:sp>
        <p:nvSpPr>
          <p:cNvPr id="8" name="Textfeld 9">
            <a:extLst>
              <a:ext uri="{FF2B5EF4-FFF2-40B4-BE49-F238E27FC236}">
                <a16:creationId xmlns:a16="http://schemas.microsoft.com/office/drawing/2014/main" id="{A6D52523-4C4B-44B1-B5E1-AAEC66A9A06C}"/>
              </a:ext>
            </a:extLst>
          </p:cNvPr>
          <p:cNvSpPr/>
          <p:nvPr/>
        </p:nvSpPr>
        <p:spPr>
          <a:xfrm>
            <a:off x="8549689" y="5237242"/>
            <a:ext cx="3402343" cy="1598984"/>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r>
              <a:rPr lang="en-GB" sz="1400" b="0" strike="noStrike" spc="-1" dirty="0">
                <a:solidFill>
                  <a:srgbClr val="000000"/>
                </a:solidFill>
                <a:latin typeface="Calibri "/>
                <a:ea typeface="DejaVu Sans"/>
              </a:rPr>
              <a:t>by Tim Kiessling, first published in </a:t>
            </a:r>
            <a:r>
              <a:rPr lang="en-US" sz="1400" dirty="0"/>
              <a:t>Thiel et al. (2017) Marine litter – bringing together citizen scientists from around the world. In Citizen Science for Coastal and Marine Conservation (pp. 104-131). Routledge. Creative Commons license BY NC 4.0.</a:t>
            </a:r>
          </a:p>
          <a:p>
            <a:pPr>
              <a:lnSpc>
                <a:spcPct val="100000"/>
              </a:lnSpc>
            </a:pPr>
            <a:endParaRPr lang="en-GB" sz="1400" b="0" strike="noStrike" spc="-1" dirty="0">
              <a:latin typeface="Calibri "/>
            </a:endParaRPr>
          </a:p>
        </p:txBody>
      </p:sp>
    </p:spTree>
    <p:extLst>
      <p:ext uri="{BB962C8B-B14F-4D97-AF65-F5344CB8AC3E}">
        <p14:creationId xmlns:p14="http://schemas.microsoft.com/office/powerpoint/2010/main" val="812178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T</a:t>
            </a:r>
            <a:r>
              <a:rPr lang="de-DE" sz="3600" b="1" dirty="0"/>
              <a:t>RULY A COLLABORATION? A DISCLAIMER</a:t>
            </a:r>
          </a:p>
        </p:txBody>
      </p:sp>
      <p:sp>
        <p:nvSpPr>
          <p:cNvPr id="3" name="Inhaltsplatzhalter 1">
            <a:extLst>
              <a:ext uri="{FF2B5EF4-FFF2-40B4-BE49-F238E27FC236}">
                <a16:creationId xmlns:a16="http://schemas.microsoft.com/office/drawing/2014/main" id="{81EC684B-D69F-4E30-B01A-45B0277C6097}"/>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dirty="0">
                <a:cs typeface="Arial" panose="020B0604020202020204" pitchFamily="34" charset="0"/>
              </a:rPr>
              <a:t>Many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science</a:t>
            </a:r>
            <a:r>
              <a:rPr lang="de-DE" sz="2400" dirty="0">
                <a:cs typeface="Arial" panose="020B0604020202020204" pitchFamily="34" charset="0"/>
              </a:rPr>
              <a:t> </a:t>
            </a:r>
            <a:r>
              <a:rPr lang="de-DE" sz="2400" dirty="0" err="1">
                <a:cs typeface="Arial" panose="020B0604020202020204" pitchFamily="34" charset="0"/>
              </a:rPr>
              <a:t>activities</a:t>
            </a:r>
            <a:r>
              <a:rPr lang="de-DE" sz="2400" dirty="0">
                <a:cs typeface="Arial" panose="020B0604020202020204" pitchFamily="34" charset="0"/>
              </a:rPr>
              <a:t> </a:t>
            </a:r>
            <a:r>
              <a:rPr lang="de-DE" sz="2400" dirty="0" err="1">
                <a:cs typeface="Arial" panose="020B0604020202020204" pitchFamily="34" charset="0"/>
              </a:rPr>
              <a:t>are</a:t>
            </a:r>
            <a:r>
              <a:rPr lang="de-DE" sz="2400" dirty="0">
                <a:cs typeface="Arial" panose="020B0604020202020204" pitchFamily="34" charset="0"/>
              </a:rPr>
              <a:t> </a:t>
            </a:r>
            <a:r>
              <a:rPr lang="de-DE" sz="2400" dirty="0" err="1">
                <a:cs typeface="Arial" panose="020B0604020202020204" pitchFamily="34" charset="0"/>
              </a:rPr>
              <a:t>coordinated</a:t>
            </a:r>
            <a:r>
              <a:rPr lang="de-DE" sz="2400" dirty="0">
                <a:cs typeface="Arial" panose="020B0604020202020204" pitchFamily="34" charset="0"/>
              </a:rPr>
              <a:t> </a:t>
            </a:r>
            <a:r>
              <a:rPr lang="de-DE" sz="2400" dirty="0" err="1">
                <a:cs typeface="Arial" panose="020B0604020202020204" pitchFamily="34" charset="0"/>
              </a:rPr>
              <a:t>by</a:t>
            </a:r>
            <a:r>
              <a:rPr lang="de-DE" sz="2400" dirty="0">
                <a:cs typeface="Arial" panose="020B0604020202020204" pitchFamily="34" charset="0"/>
              </a:rPr>
              <a:t> </a:t>
            </a:r>
            <a:r>
              <a:rPr lang="de-DE" sz="2400" dirty="0" err="1">
                <a:cs typeface="Arial" panose="020B0604020202020204" pitchFamily="34" charset="0"/>
              </a:rPr>
              <a:t>researchers</a:t>
            </a:r>
            <a:r>
              <a:rPr lang="de-DE" sz="2400" dirty="0">
                <a:cs typeface="Arial" panose="020B0604020202020204" pitchFamily="34" charset="0"/>
              </a:rPr>
              <a:t> and </a:t>
            </a:r>
            <a:r>
              <a:rPr lang="de-DE" sz="2400" dirty="0" err="1">
                <a:cs typeface="Arial" panose="020B0604020202020204" pitchFamily="34" charset="0"/>
              </a:rPr>
              <a:t>participation</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public</a:t>
            </a:r>
            <a:r>
              <a:rPr lang="de-DE" sz="2400" dirty="0">
                <a:cs typeface="Arial" panose="020B0604020202020204" pitchFamily="34" charset="0"/>
              </a:rPr>
              <a:t> </a:t>
            </a:r>
            <a:r>
              <a:rPr lang="de-DE" sz="2400" dirty="0" err="1">
                <a:cs typeface="Arial" panose="020B0604020202020204" pitchFamily="34" charset="0"/>
              </a:rPr>
              <a:t>is</a:t>
            </a:r>
            <a:r>
              <a:rPr lang="de-DE" sz="2400" dirty="0">
                <a:cs typeface="Arial" panose="020B0604020202020204" pitchFamily="34" charset="0"/>
              </a:rPr>
              <a:t> limited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specific</a:t>
            </a:r>
            <a:r>
              <a:rPr lang="de-DE" sz="2400" dirty="0">
                <a:cs typeface="Arial" panose="020B0604020202020204" pitchFamily="34" charset="0"/>
              </a:rPr>
              <a:t> </a:t>
            </a:r>
            <a:r>
              <a:rPr lang="de-DE" sz="2400" dirty="0" err="1">
                <a:cs typeface="Arial" panose="020B0604020202020204" pitchFamily="34" charset="0"/>
              </a:rPr>
              <a:t>activities</a:t>
            </a:r>
            <a:endParaRPr lang="de-DE" sz="2400" dirty="0">
              <a:cs typeface="Arial" panose="020B0604020202020204" pitchFamily="34" charset="0"/>
            </a:endParaRPr>
          </a:p>
          <a:p>
            <a:r>
              <a:rPr lang="de-DE" sz="2400" dirty="0">
                <a:cs typeface="Arial" panose="020B0604020202020204" pitchFamily="34" charset="0"/>
              </a:rPr>
              <a:t>Citizen </a:t>
            </a:r>
            <a:r>
              <a:rPr lang="de-DE" sz="2400" dirty="0" err="1">
                <a:cs typeface="Arial" panose="020B0604020202020204" pitchFamily="34" charset="0"/>
              </a:rPr>
              <a:t>science</a:t>
            </a:r>
            <a:r>
              <a:rPr lang="de-DE" sz="2400" dirty="0">
                <a:cs typeface="Arial" panose="020B0604020202020204" pitchFamily="34" charset="0"/>
              </a:rPr>
              <a:t> </a:t>
            </a:r>
            <a:r>
              <a:rPr lang="de-DE" sz="2400" dirty="0" err="1">
                <a:cs typeface="Arial" panose="020B0604020202020204" pitchFamily="34" charset="0"/>
              </a:rPr>
              <a:t>involving</a:t>
            </a:r>
            <a:r>
              <a:rPr lang="de-DE" sz="2400" dirty="0">
                <a:cs typeface="Arial" panose="020B0604020202020204" pitchFamily="34" charset="0"/>
              </a:rPr>
              <a:t> </a:t>
            </a:r>
            <a:r>
              <a:rPr lang="de-DE" sz="2400" dirty="0" err="1">
                <a:cs typeface="Arial" panose="020B0604020202020204" pitchFamily="34" charset="0"/>
              </a:rPr>
              <a:t>schoolchildren</a:t>
            </a:r>
            <a:r>
              <a:rPr lang="de-DE" sz="2400" dirty="0">
                <a:cs typeface="Arial" panose="020B0604020202020204" pitchFamily="34" charset="0"/>
              </a:rPr>
              <a:t> </a:t>
            </a:r>
            <a:r>
              <a:rPr lang="de-DE" sz="2400" dirty="0" err="1">
                <a:cs typeface="Arial" panose="020B0604020202020204" pitchFamily="34" charset="0"/>
              </a:rPr>
              <a:t>happens</a:t>
            </a:r>
            <a:r>
              <a:rPr lang="de-DE" sz="2400" dirty="0">
                <a:cs typeface="Arial" panose="020B0604020202020204" pitchFamily="34" charset="0"/>
              </a:rPr>
              <a:t> at </a:t>
            </a:r>
            <a:r>
              <a:rPr lang="de-DE" sz="2400" dirty="0" err="1">
                <a:cs typeface="Arial" panose="020B0604020202020204" pitchFamily="34" charset="0"/>
              </a:rPr>
              <a:t>the</a:t>
            </a:r>
            <a:r>
              <a:rPr lang="de-DE" sz="2400" dirty="0">
                <a:cs typeface="Arial" panose="020B0604020202020204" pitchFamily="34" charset="0"/>
              </a:rPr>
              <a:t> interface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two</a:t>
            </a:r>
            <a:r>
              <a:rPr lang="de-DE" sz="2400" dirty="0">
                <a:cs typeface="Arial" panose="020B0604020202020204" pitchFamily="34" charset="0"/>
              </a:rPr>
              <a:t> </a:t>
            </a:r>
            <a:r>
              <a:rPr lang="de-DE" sz="2400" dirty="0" err="1">
                <a:cs typeface="Arial" panose="020B0604020202020204" pitchFamily="34" charset="0"/>
              </a:rPr>
              <a:t>highly</a:t>
            </a:r>
            <a:r>
              <a:rPr lang="de-DE" sz="2400" dirty="0">
                <a:cs typeface="Arial" panose="020B0604020202020204" pitchFamily="34" charset="0"/>
              </a:rPr>
              <a:t> </a:t>
            </a:r>
            <a:r>
              <a:rPr lang="de-DE" sz="2400" dirty="0" err="1">
                <a:cs typeface="Arial" panose="020B0604020202020204" pitchFamily="34" charset="0"/>
              </a:rPr>
              <a:t>institutionalized</a:t>
            </a:r>
            <a:r>
              <a:rPr lang="de-DE" sz="2400" dirty="0">
                <a:cs typeface="Arial" panose="020B0604020202020204" pitchFamily="34" charset="0"/>
              </a:rPr>
              <a:t> </a:t>
            </a:r>
            <a:r>
              <a:rPr lang="de-DE" sz="2400" dirty="0" err="1">
                <a:cs typeface="Arial" panose="020B0604020202020204" pitchFamily="34" charset="0"/>
              </a:rPr>
              <a:t>systems</a:t>
            </a:r>
            <a:r>
              <a:rPr lang="de-DE" sz="2400" dirty="0">
                <a:cs typeface="Arial" panose="020B0604020202020204" pitchFamily="34" charset="0"/>
              </a:rPr>
              <a:t> (</a:t>
            </a:r>
            <a:r>
              <a:rPr lang="de-DE" sz="2400" dirty="0" err="1">
                <a:cs typeface="Arial" panose="020B0604020202020204" pitchFamily="34" charset="0"/>
              </a:rPr>
              <a:t>academia</a:t>
            </a:r>
            <a:r>
              <a:rPr lang="de-DE" sz="2400" dirty="0">
                <a:cs typeface="Arial" panose="020B0604020202020204" pitchFamily="34" charset="0"/>
              </a:rPr>
              <a:t> and </a:t>
            </a:r>
            <a:r>
              <a:rPr lang="de-DE" sz="2400" dirty="0" err="1">
                <a:cs typeface="Arial" panose="020B0604020202020204" pitchFamily="34" charset="0"/>
              </a:rPr>
              <a:t>school</a:t>
            </a:r>
            <a:r>
              <a:rPr lang="de-DE" sz="2400" dirty="0">
                <a:cs typeface="Arial" panose="020B0604020202020204" pitchFamily="34" charset="0"/>
              </a:rPr>
              <a:t> </a:t>
            </a:r>
            <a:r>
              <a:rPr lang="de-DE" sz="2400" dirty="0" err="1">
                <a:cs typeface="Arial" panose="020B0604020202020204" pitchFamily="34" charset="0"/>
              </a:rPr>
              <a:t>education</a:t>
            </a:r>
            <a:r>
              <a:rPr lang="de-DE" sz="2400" dirty="0">
                <a:cs typeface="Arial" panose="020B0604020202020204" pitchFamily="34" charset="0"/>
              </a:rPr>
              <a:t>)</a:t>
            </a:r>
          </a:p>
          <a:p>
            <a:r>
              <a:rPr lang="de-DE" sz="2400" dirty="0" err="1">
                <a:cs typeface="Arial" panose="020B0604020202020204" pitchFamily="34" charset="0"/>
              </a:rPr>
              <a:t>Acknowledgments</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research</a:t>
            </a:r>
            <a:r>
              <a:rPr lang="de-DE" sz="2400" dirty="0">
                <a:cs typeface="Arial" panose="020B0604020202020204" pitchFamily="34" charset="0"/>
              </a:rPr>
              <a:t> </a:t>
            </a:r>
            <a:r>
              <a:rPr lang="de-DE" sz="2400" dirty="0" err="1">
                <a:cs typeface="Arial" panose="020B0604020202020204" pitchFamily="34" charset="0"/>
              </a:rPr>
              <a:t>work</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science</a:t>
            </a:r>
            <a:r>
              <a:rPr lang="de-DE" sz="2400" dirty="0">
                <a:cs typeface="Arial" panose="020B0604020202020204" pitchFamily="34" charset="0"/>
              </a:rPr>
              <a:t> </a:t>
            </a:r>
            <a:r>
              <a:rPr lang="de-DE" sz="2400" dirty="0" err="1">
                <a:cs typeface="Arial" panose="020B0604020202020204" pitchFamily="34" charset="0"/>
              </a:rPr>
              <a:t>participants</a:t>
            </a:r>
            <a:r>
              <a:rPr lang="de-DE" sz="2400" dirty="0">
                <a:cs typeface="Arial" panose="020B0604020202020204" pitchFamily="34" charset="0"/>
              </a:rPr>
              <a:t> </a:t>
            </a:r>
            <a:r>
              <a:rPr lang="de-DE" sz="2400" dirty="0" err="1">
                <a:cs typeface="Arial" panose="020B0604020202020204" pitchFamily="34" charset="0"/>
              </a:rPr>
              <a:t>is</a:t>
            </a:r>
            <a:r>
              <a:rPr lang="de-DE" sz="2400" dirty="0">
                <a:cs typeface="Arial" panose="020B0604020202020204" pitchFamily="34" charset="0"/>
              </a:rPr>
              <a:t> </a:t>
            </a:r>
            <a:r>
              <a:rPr lang="de-DE" sz="2400" dirty="0" err="1">
                <a:cs typeface="Arial" panose="020B0604020202020204" pitchFamily="34" charset="0"/>
              </a:rPr>
              <a:t>important</a:t>
            </a:r>
            <a:r>
              <a:rPr lang="de-DE" sz="2400" dirty="0">
                <a:cs typeface="Arial" panose="020B0604020202020204" pitchFamily="34" charset="0"/>
              </a:rPr>
              <a:t> and </a:t>
            </a:r>
            <a:r>
              <a:rPr lang="de-DE" sz="2400" dirty="0" err="1">
                <a:cs typeface="Arial" panose="020B0604020202020204" pitchFamily="34" charset="0"/>
              </a:rPr>
              <a:t>good</a:t>
            </a:r>
            <a:r>
              <a:rPr lang="de-DE" sz="2400" dirty="0">
                <a:cs typeface="Arial" panose="020B0604020202020204" pitchFamily="34" charset="0"/>
              </a:rPr>
              <a:t> </a:t>
            </a:r>
            <a:r>
              <a:rPr lang="de-DE" sz="2400" dirty="0" err="1">
                <a:cs typeface="Arial" panose="020B0604020202020204" pitchFamily="34" charset="0"/>
              </a:rPr>
              <a:t>practises</a:t>
            </a:r>
            <a:r>
              <a:rPr lang="de-DE" sz="2400" dirty="0">
                <a:cs typeface="Arial" panose="020B0604020202020204" pitchFamily="34" charset="0"/>
              </a:rPr>
              <a:t> still </a:t>
            </a:r>
            <a:r>
              <a:rPr lang="de-DE" sz="2400" dirty="0" err="1">
                <a:cs typeface="Arial" panose="020B0604020202020204" pitchFamily="34" charset="0"/>
              </a:rPr>
              <a:t>need</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be</a:t>
            </a:r>
            <a:r>
              <a:rPr lang="de-DE" sz="2400" dirty="0">
                <a:cs typeface="Arial" panose="020B0604020202020204" pitchFamily="34" charset="0"/>
              </a:rPr>
              <a:t> </a:t>
            </a:r>
            <a:r>
              <a:rPr lang="de-DE" sz="2400" dirty="0" err="1">
                <a:cs typeface="Arial" panose="020B0604020202020204" pitchFamily="34" charset="0"/>
              </a:rPr>
              <a:t>developed</a:t>
            </a:r>
            <a:endParaRPr lang="de-DE" sz="2400" dirty="0">
              <a:cs typeface="Arial" panose="020B0604020202020204" pitchFamily="34" charset="0"/>
            </a:endParaRPr>
          </a:p>
          <a:p>
            <a:endParaRPr lang="de-DE" sz="1800" dirty="0">
              <a:cs typeface="Arial" panose="020B0604020202020204" pitchFamily="34" charset="0"/>
            </a:endParaRPr>
          </a:p>
        </p:txBody>
      </p:sp>
    </p:spTree>
    <p:extLst>
      <p:ext uri="{BB962C8B-B14F-4D97-AF65-F5344CB8AC3E}">
        <p14:creationId xmlns:p14="http://schemas.microsoft.com/office/powerpoint/2010/main" val="353347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POLLUTION PROBLEM</a:t>
            </a:r>
            <a:endParaRPr lang="de-DE" sz="4270" b="1" dirty="0"/>
          </a:p>
        </p:txBody>
      </p:sp>
      <p:sp>
        <p:nvSpPr>
          <p:cNvPr id="8" name="Inhaltsplatzhalter 1">
            <a:extLst>
              <a:ext uri="{FF2B5EF4-FFF2-40B4-BE49-F238E27FC236}">
                <a16:creationId xmlns:a16="http://schemas.microsoft.com/office/drawing/2014/main" id="{83A30A98-DAF8-4FD3-BC8E-AE761ABC4038}"/>
              </a:ext>
            </a:extLst>
          </p:cNvPr>
          <p:cNvSpPr txBox="1">
            <a:spLocks/>
          </p:cNvSpPr>
          <p:nvPr/>
        </p:nvSpPr>
        <p:spPr>
          <a:xfrm>
            <a:off x="5912611" y="5681674"/>
            <a:ext cx="5819697"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t>Graphic</a:t>
            </a:r>
            <a:r>
              <a:rPr lang="de-DE" sz="1600" dirty="0"/>
              <a:t> </a:t>
            </a:r>
            <a:r>
              <a:rPr lang="de-DE" sz="1600" dirty="0" err="1"/>
              <a:t>from</a:t>
            </a:r>
            <a:r>
              <a:rPr lang="de-DE" sz="1600" dirty="0"/>
              <a:t> </a:t>
            </a:r>
            <a:r>
              <a:rPr lang="de-DE" sz="1600" dirty="0" err="1"/>
              <a:t>Borrelle</a:t>
            </a:r>
            <a:r>
              <a:rPr lang="de-DE" sz="1600" dirty="0"/>
              <a:t> et al. 2020 „</a:t>
            </a:r>
            <a:r>
              <a:rPr lang="en-US" sz="1600" dirty="0"/>
              <a:t>Predicted growth in plastic waste exceeds efforts to mitigate plastic pollution.” </a:t>
            </a:r>
            <a:r>
              <a:rPr lang="en-US" sz="1600" i="1" dirty="0"/>
              <a:t>Science</a:t>
            </a:r>
            <a:r>
              <a:rPr lang="en-US" sz="1600" dirty="0"/>
              <a:t> </a:t>
            </a:r>
            <a:r>
              <a:rPr lang="en-US" sz="1600" i="1" dirty="0"/>
              <a:t>369</a:t>
            </a:r>
            <a:r>
              <a:rPr lang="en-US" sz="1600" dirty="0"/>
              <a:t>(6510), 1515-1518, </a:t>
            </a:r>
            <a:r>
              <a:rPr lang="en-US" sz="1600" dirty="0">
                <a:hlinkClick r:id="rId2"/>
              </a:rPr>
              <a:t>https://doi.org/10.1126/science.aba3656</a:t>
            </a:r>
            <a:r>
              <a:rPr lang="en-US" sz="1600" dirty="0"/>
              <a:t> </a:t>
            </a:r>
          </a:p>
          <a:p>
            <a:pPr marL="0" indent="0">
              <a:buNone/>
            </a:pPr>
            <a:endParaRPr lang="de-DE" sz="1400" dirty="0">
              <a:highlight>
                <a:srgbClr val="FFFF00"/>
              </a:highlight>
            </a:endParaRPr>
          </a:p>
        </p:txBody>
      </p:sp>
      <p:pic>
        <p:nvPicPr>
          <p:cNvPr id="7" name="Grafik 6">
            <a:extLst>
              <a:ext uri="{FF2B5EF4-FFF2-40B4-BE49-F238E27FC236}">
                <a16:creationId xmlns:a16="http://schemas.microsoft.com/office/drawing/2014/main" id="{2997F138-8945-4539-B996-FC80E8003C97}"/>
              </a:ext>
            </a:extLst>
          </p:cNvPr>
          <p:cNvPicPr>
            <a:picLocks noChangeAspect="1"/>
          </p:cNvPicPr>
          <p:nvPr/>
        </p:nvPicPr>
        <p:blipFill>
          <a:blip r:embed="rId3"/>
          <a:stretch>
            <a:fillRect/>
          </a:stretch>
        </p:blipFill>
        <p:spPr>
          <a:xfrm>
            <a:off x="663026" y="1176327"/>
            <a:ext cx="5196293" cy="5596613"/>
          </a:xfrm>
          <a:prstGeom prst="rect">
            <a:avLst/>
          </a:prstGeom>
        </p:spPr>
      </p:pic>
      <p:sp>
        <p:nvSpPr>
          <p:cNvPr id="10" name="Rechteck 9">
            <a:extLst>
              <a:ext uri="{FF2B5EF4-FFF2-40B4-BE49-F238E27FC236}">
                <a16:creationId xmlns:a16="http://schemas.microsoft.com/office/drawing/2014/main" id="{63D7B4FA-F492-44FB-9F1F-849461F4DADE}"/>
              </a:ext>
            </a:extLst>
          </p:cNvPr>
          <p:cNvSpPr/>
          <p:nvPr/>
        </p:nvSpPr>
        <p:spPr>
          <a:xfrm>
            <a:off x="5800493" y="1865776"/>
            <a:ext cx="6096000" cy="2031325"/>
          </a:xfrm>
          <a:prstGeom prst="rect">
            <a:avLst/>
          </a:prstGeom>
        </p:spPr>
        <p:txBody>
          <a:bodyPr>
            <a:spAutoFit/>
          </a:bodyPr>
          <a:lstStyle/>
          <a:p>
            <a:r>
              <a:rPr lang="en-US" dirty="0" err="1"/>
              <a:t>Borrelle</a:t>
            </a:r>
            <a:r>
              <a:rPr lang="en-US" dirty="0"/>
              <a:t> et al. (2020): “Under the ambitious scenario, we predict between 20 and 53 Mt [million metric tons]/year of plastic emissions to aquatic ecosystems by 2030, remaining at or exceeding 2016 levels despite tremendous reduction efforts by the global community“</a:t>
            </a:r>
            <a:br>
              <a:rPr lang="en-US" dirty="0"/>
            </a:br>
            <a:br>
              <a:rPr lang="en-US" dirty="0"/>
            </a:br>
            <a:endParaRPr lang="de-DE" dirty="0"/>
          </a:p>
        </p:txBody>
      </p:sp>
      <p:sp>
        <p:nvSpPr>
          <p:cNvPr id="11" name="Rechteck 10">
            <a:extLst>
              <a:ext uri="{FF2B5EF4-FFF2-40B4-BE49-F238E27FC236}">
                <a16:creationId xmlns:a16="http://schemas.microsoft.com/office/drawing/2014/main" id="{ABECC823-BC5E-4A96-905F-FCCE8027F8CC}"/>
              </a:ext>
            </a:extLst>
          </p:cNvPr>
          <p:cNvSpPr/>
          <p:nvPr/>
        </p:nvSpPr>
        <p:spPr>
          <a:xfrm>
            <a:off x="835304" y="1176326"/>
            <a:ext cx="312234" cy="276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DE5868F5-8600-482D-A3CF-A2AA63D644C1}"/>
              </a:ext>
            </a:extLst>
          </p:cNvPr>
          <p:cNvSpPr/>
          <p:nvPr/>
        </p:nvSpPr>
        <p:spPr>
          <a:xfrm>
            <a:off x="5662856" y="1176326"/>
            <a:ext cx="312234" cy="276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6510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T</a:t>
            </a:r>
            <a:r>
              <a:rPr lang="de-DE" sz="3600" b="1" dirty="0"/>
              <a:t>HANK YOU</a:t>
            </a:r>
            <a:endParaRPr lang="de-DE" sz="4270" b="1" dirty="0"/>
          </a:p>
        </p:txBody>
      </p:sp>
      <p:sp>
        <p:nvSpPr>
          <p:cNvPr id="10" name="Titel 2">
            <a:extLst>
              <a:ext uri="{FF2B5EF4-FFF2-40B4-BE49-F238E27FC236}">
                <a16:creationId xmlns:a16="http://schemas.microsoft.com/office/drawing/2014/main" id="{A0D3F553-31C0-4B40-8985-9B43F4DCE09F}"/>
              </a:ext>
            </a:extLst>
          </p:cNvPr>
          <p:cNvSpPr txBox="1">
            <a:spLocks/>
          </p:cNvSpPr>
          <p:nvPr/>
        </p:nvSpPr>
        <p:spPr>
          <a:xfrm>
            <a:off x="527049" y="5416149"/>
            <a:ext cx="11137901" cy="88641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1800" dirty="0"/>
              <a:t>The </a:t>
            </a:r>
            <a:r>
              <a:rPr lang="de-DE" sz="1800" dirty="0" err="1"/>
              <a:t>license</a:t>
            </a:r>
            <a:r>
              <a:rPr lang="de-DE" sz="1800" dirty="0"/>
              <a:t> </a:t>
            </a:r>
            <a:r>
              <a:rPr lang="de-DE" sz="1800" dirty="0" err="1"/>
              <a:t>of</a:t>
            </a:r>
            <a:r>
              <a:rPr lang="de-DE" sz="1800" dirty="0"/>
              <a:t> </a:t>
            </a:r>
            <a:r>
              <a:rPr lang="de-DE" sz="1800" dirty="0" err="1"/>
              <a:t>the</a:t>
            </a:r>
            <a:r>
              <a:rPr lang="de-DE" sz="1800" dirty="0"/>
              <a:t> </a:t>
            </a:r>
            <a:r>
              <a:rPr lang="de-DE" sz="1800" dirty="0" err="1"/>
              <a:t>presentation</a:t>
            </a:r>
            <a:r>
              <a:rPr lang="de-DE" sz="1800" dirty="0"/>
              <a:t> </a:t>
            </a:r>
            <a:r>
              <a:rPr lang="de-DE" sz="1800" dirty="0" err="1"/>
              <a:t>is</a:t>
            </a:r>
            <a:r>
              <a:rPr lang="de-DE" sz="1800" dirty="0"/>
              <a:t> Creative Commons </a:t>
            </a:r>
            <a:r>
              <a:rPr lang="de-DE" sz="1800" dirty="0" err="1"/>
              <a:t>license</a:t>
            </a:r>
            <a:r>
              <a:rPr lang="de-DE" sz="1800" dirty="0"/>
              <a:t> CC BY 4.0. </a:t>
            </a:r>
            <a:r>
              <a:rPr lang="de-DE" sz="1800" dirty="0" err="1"/>
              <a:t>Therefore</a:t>
            </a:r>
            <a:r>
              <a:rPr lang="de-DE" sz="1800" dirty="0"/>
              <a:t>, </a:t>
            </a:r>
            <a:r>
              <a:rPr lang="de-DE" sz="1800" dirty="0" err="1"/>
              <a:t>please</a:t>
            </a:r>
            <a:r>
              <a:rPr lang="de-DE" sz="1800" dirty="0"/>
              <a:t> </a:t>
            </a:r>
            <a:r>
              <a:rPr lang="de-DE" sz="1800" dirty="0" err="1"/>
              <a:t>feel</a:t>
            </a:r>
            <a:r>
              <a:rPr lang="de-DE" sz="1800" dirty="0"/>
              <a:t> </a:t>
            </a:r>
            <a:r>
              <a:rPr lang="de-DE" sz="1800" dirty="0" err="1"/>
              <a:t>free</a:t>
            </a:r>
            <a:r>
              <a:rPr lang="de-DE" sz="1800" dirty="0"/>
              <a:t> </a:t>
            </a:r>
            <a:r>
              <a:rPr lang="de-DE" sz="1800" dirty="0" err="1"/>
              <a:t>to</a:t>
            </a:r>
            <a:r>
              <a:rPr lang="de-DE" sz="1800" dirty="0"/>
              <a:t> </a:t>
            </a:r>
            <a:r>
              <a:rPr lang="de-DE" sz="1800" dirty="0" err="1"/>
              <a:t>reuse</a:t>
            </a:r>
            <a:r>
              <a:rPr lang="de-DE" sz="1800" dirty="0"/>
              <a:t> (</a:t>
            </a:r>
            <a:r>
              <a:rPr lang="de-DE" sz="1800" dirty="0" err="1"/>
              <a:t>parts</a:t>
            </a:r>
            <a:r>
              <a:rPr lang="de-DE" sz="1800" dirty="0"/>
              <a:t> </a:t>
            </a:r>
            <a:r>
              <a:rPr lang="de-DE" sz="1800" dirty="0" err="1"/>
              <a:t>of</a:t>
            </a:r>
            <a:r>
              <a:rPr lang="de-DE" sz="1800" dirty="0"/>
              <a:t>) it.</a:t>
            </a:r>
          </a:p>
          <a:p>
            <a:r>
              <a:rPr lang="de-DE" sz="1800" dirty="0"/>
              <a:t>Most </a:t>
            </a:r>
            <a:r>
              <a:rPr lang="de-DE" sz="1800" dirty="0" err="1"/>
              <a:t>graphics</a:t>
            </a:r>
            <a:r>
              <a:rPr lang="de-DE" sz="1800" dirty="0"/>
              <a:t> </a:t>
            </a:r>
            <a:r>
              <a:rPr lang="de-DE" sz="1800" dirty="0" err="1"/>
              <a:t>can</a:t>
            </a:r>
            <a:r>
              <a:rPr lang="de-DE" sz="1800" dirty="0"/>
              <a:t> also </a:t>
            </a:r>
            <a:r>
              <a:rPr lang="de-DE" sz="1800" dirty="0" err="1"/>
              <a:t>be</a:t>
            </a:r>
            <a:r>
              <a:rPr lang="de-DE" sz="1800" dirty="0"/>
              <a:t> </a:t>
            </a:r>
            <a:r>
              <a:rPr lang="de-DE" sz="1800" dirty="0" err="1"/>
              <a:t>used</a:t>
            </a:r>
            <a:r>
              <a:rPr lang="de-DE" sz="1800" dirty="0"/>
              <a:t> </a:t>
            </a:r>
            <a:r>
              <a:rPr lang="de-DE" sz="1800" dirty="0" err="1"/>
              <a:t>by</a:t>
            </a:r>
            <a:r>
              <a:rPr lang="de-DE" sz="1800" dirty="0"/>
              <a:t> </a:t>
            </a:r>
            <a:r>
              <a:rPr lang="de-DE" sz="1800" dirty="0" err="1"/>
              <a:t>you</a:t>
            </a:r>
            <a:r>
              <a:rPr lang="de-DE" sz="1800" dirty="0"/>
              <a:t>, </a:t>
            </a:r>
            <a:r>
              <a:rPr lang="de-DE" sz="1800" dirty="0" err="1"/>
              <a:t>please</a:t>
            </a:r>
            <a:r>
              <a:rPr lang="de-DE" sz="1800" dirty="0"/>
              <a:t> </a:t>
            </a:r>
            <a:r>
              <a:rPr lang="de-DE" sz="1800" dirty="0" err="1"/>
              <a:t>see</a:t>
            </a:r>
            <a:r>
              <a:rPr lang="de-DE" sz="1800" dirty="0"/>
              <a:t> </a:t>
            </a:r>
            <a:r>
              <a:rPr lang="de-DE" sz="1800" dirty="0" err="1"/>
              <a:t>the</a:t>
            </a:r>
            <a:r>
              <a:rPr lang="de-DE" sz="1800" dirty="0"/>
              <a:t> </a:t>
            </a:r>
            <a:r>
              <a:rPr lang="de-DE" sz="1800" dirty="0" err="1"/>
              <a:t>respective</a:t>
            </a:r>
            <a:r>
              <a:rPr lang="de-DE" sz="1800" dirty="0"/>
              <a:t> </a:t>
            </a:r>
            <a:r>
              <a:rPr lang="de-DE" sz="1800" dirty="0" err="1"/>
              <a:t>license</a:t>
            </a:r>
            <a:r>
              <a:rPr lang="de-DE" sz="1800" dirty="0"/>
              <a:t> type. </a:t>
            </a:r>
            <a:r>
              <a:rPr lang="de-DE" sz="1800" dirty="0" err="1"/>
              <a:t>Full</a:t>
            </a:r>
            <a:r>
              <a:rPr lang="de-DE" sz="1800" dirty="0"/>
              <a:t> </a:t>
            </a:r>
            <a:r>
              <a:rPr lang="de-DE" sz="1800" dirty="0" err="1"/>
              <a:t>resolution</a:t>
            </a:r>
            <a:r>
              <a:rPr lang="de-DE" sz="1800" dirty="0"/>
              <a:t> and </a:t>
            </a:r>
            <a:r>
              <a:rPr lang="de-DE" sz="1800" dirty="0" err="1"/>
              <a:t>editable</a:t>
            </a:r>
            <a:r>
              <a:rPr lang="de-DE" sz="1800" dirty="0"/>
              <a:t> </a:t>
            </a:r>
            <a:r>
              <a:rPr lang="de-DE" sz="1800" dirty="0" err="1"/>
              <a:t>graphics</a:t>
            </a:r>
            <a:r>
              <a:rPr lang="de-DE" sz="1800" dirty="0"/>
              <a:t> </a:t>
            </a:r>
            <a:r>
              <a:rPr lang="de-DE" sz="1800" dirty="0" err="1"/>
              <a:t>can</a:t>
            </a:r>
            <a:r>
              <a:rPr lang="de-DE" sz="1800" dirty="0"/>
              <a:t> </a:t>
            </a:r>
            <a:r>
              <a:rPr lang="de-DE" sz="1800" dirty="0" err="1"/>
              <a:t>be</a:t>
            </a:r>
            <a:r>
              <a:rPr lang="de-DE" sz="1800" dirty="0"/>
              <a:t> </a:t>
            </a:r>
            <a:r>
              <a:rPr lang="de-DE" sz="1800" dirty="0" err="1"/>
              <a:t>requested</a:t>
            </a:r>
            <a:r>
              <a:rPr lang="de-DE" sz="1800" dirty="0"/>
              <a:t> </a:t>
            </a:r>
            <a:r>
              <a:rPr lang="de-DE" sz="1800" dirty="0" err="1"/>
              <a:t>from</a:t>
            </a:r>
            <a:r>
              <a:rPr lang="de-DE" sz="1800" dirty="0"/>
              <a:t> </a:t>
            </a:r>
            <a:r>
              <a:rPr lang="de-DE" sz="1800" dirty="0" err="1"/>
              <a:t>the</a:t>
            </a:r>
            <a:r>
              <a:rPr lang="de-DE" sz="1800" dirty="0"/>
              <a:t> </a:t>
            </a:r>
            <a:r>
              <a:rPr lang="de-DE" sz="1800" dirty="0" err="1"/>
              <a:t>author</a:t>
            </a:r>
            <a:r>
              <a:rPr lang="de-DE" sz="1800" dirty="0"/>
              <a:t>(s). The </a:t>
            </a:r>
            <a:r>
              <a:rPr lang="de-DE" sz="1800" dirty="0" err="1"/>
              <a:t>presentation</a:t>
            </a:r>
            <a:r>
              <a:rPr lang="de-DE" sz="1800" dirty="0"/>
              <a:t> </a:t>
            </a:r>
            <a:r>
              <a:rPr lang="de-DE" sz="1800" dirty="0" err="1"/>
              <a:t>is</a:t>
            </a:r>
            <a:r>
              <a:rPr lang="de-DE" sz="1800" dirty="0"/>
              <a:t> </a:t>
            </a:r>
            <a:r>
              <a:rPr lang="de-DE" sz="1800" dirty="0" err="1"/>
              <a:t>available</a:t>
            </a:r>
            <a:r>
              <a:rPr lang="de-DE" sz="1800" dirty="0"/>
              <a:t> at </a:t>
            </a:r>
            <a:r>
              <a:rPr lang="de-DE" sz="1800" dirty="0" err="1"/>
              <a:t>zenodo</a:t>
            </a:r>
            <a:r>
              <a:rPr lang="de-DE" sz="1800" dirty="0"/>
              <a:t>, </a:t>
            </a:r>
            <a:r>
              <a:rPr lang="de-DE" sz="1800" dirty="0">
                <a:hlinkClick r:id="rId2"/>
              </a:rPr>
              <a:t>https://doi.org/10.5281/zenodo.14238270</a:t>
            </a:r>
            <a:r>
              <a:rPr lang="de-DE" sz="1800" dirty="0"/>
              <a:t> </a:t>
            </a:r>
            <a:endParaRPr lang="de-DE" sz="2000" dirty="0"/>
          </a:p>
        </p:txBody>
      </p:sp>
      <p:sp>
        <p:nvSpPr>
          <p:cNvPr id="5" name="Inhaltsplatzhalter 1">
            <a:extLst>
              <a:ext uri="{FF2B5EF4-FFF2-40B4-BE49-F238E27FC236}">
                <a16:creationId xmlns:a16="http://schemas.microsoft.com/office/drawing/2014/main" id="{33CA4051-4A32-4F34-9C9C-901FC7B5005A}"/>
              </a:ext>
            </a:extLst>
          </p:cNvPr>
          <p:cNvSpPr txBox="1">
            <a:spLocks/>
          </p:cNvSpPr>
          <p:nvPr/>
        </p:nvSpPr>
        <p:spPr>
          <a:xfrm>
            <a:off x="527048" y="1498026"/>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cs typeface="Arial" panose="020B0604020202020204" pitchFamily="34" charset="0"/>
              </a:rPr>
              <a:t>The </a:t>
            </a:r>
            <a:r>
              <a:rPr lang="de-DE" sz="2000" dirty="0" err="1">
                <a:cs typeface="Arial" panose="020B0604020202020204" pitchFamily="34" charset="0"/>
              </a:rPr>
              <a:t>presented</a:t>
            </a:r>
            <a:r>
              <a:rPr lang="de-DE" sz="2000" dirty="0">
                <a:cs typeface="Arial" panose="020B0604020202020204" pitchFamily="34" charset="0"/>
              </a:rPr>
              <a:t> </a:t>
            </a:r>
            <a:r>
              <a:rPr lang="de-DE" sz="2000" dirty="0" err="1">
                <a:cs typeface="Arial" panose="020B0604020202020204" pitchFamily="34" charset="0"/>
              </a:rPr>
              <a:t>insights</a:t>
            </a:r>
            <a:r>
              <a:rPr lang="de-DE" sz="2000" dirty="0">
                <a:cs typeface="Arial" panose="020B0604020202020204" pitchFamily="34" charset="0"/>
              </a:rPr>
              <a:t> </a:t>
            </a:r>
            <a:r>
              <a:rPr lang="de-DE" sz="2000" dirty="0" err="1">
                <a:cs typeface="Arial" panose="020B0604020202020204" pitchFamily="34" charset="0"/>
              </a:rPr>
              <a:t>are</a:t>
            </a:r>
            <a:r>
              <a:rPr lang="de-DE" sz="2000" dirty="0">
                <a:cs typeface="Arial" panose="020B0604020202020204" pitchFamily="34" charset="0"/>
              </a:rPr>
              <a:t> </a:t>
            </a:r>
            <a:r>
              <a:rPr lang="de-DE" sz="2000" dirty="0" err="1">
                <a:cs typeface="Arial" panose="020B0604020202020204" pitchFamily="34" charset="0"/>
              </a:rPr>
              <a:t>based</a:t>
            </a:r>
            <a:r>
              <a:rPr lang="de-DE" sz="2000" dirty="0">
                <a:cs typeface="Arial" panose="020B0604020202020204" pitchFamily="34" charset="0"/>
              </a:rPr>
              <a:t> on </a:t>
            </a:r>
            <a:r>
              <a:rPr lang="de-DE" sz="2000" dirty="0" err="1">
                <a:cs typeface="Arial" panose="020B0604020202020204" pitchFamily="34" charset="0"/>
              </a:rPr>
              <a:t>the</a:t>
            </a:r>
            <a:r>
              <a:rPr lang="de-DE" sz="2000" dirty="0">
                <a:cs typeface="Arial" panose="020B0604020202020204" pitchFamily="34" charset="0"/>
              </a:rPr>
              <a:t> </a:t>
            </a:r>
            <a:r>
              <a:rPr lang="de-DE" sz="2000" dirty="0" err="1">
                <a:cs typeface="Arial" panose="020B0604020202020204" pitchFamily="34" charset="0"/>
              </a:rPr>
              <a:t>participation</a:t>
            </a:r>
            <a:r>
              <a:rPr lang="de-DE" sz="2000" dirty="0">
                <a:cs typeface="Arial" panose="020B0604020202020204" pitchFamily="34" charset="0"/>
              </a:rPr>
              <a:t> </a:t>
            </a:r>
            <a:r>
              <a:rPr lang="de-DE" sz="2000" dirty="0" err="1">
                <a:cs typeface="Arial" panose="020B0604020202020204" pitchFamily="34" charset="0"/>
              </a:rPr>
              <a:t>of</a:t>
            </a:r>
            <a:r>
              <a:rPr lang="de-DE" sz="2000" dirty="0">
                <a:cs typeface="Arial" panose="020B0604020202020204" pitchFamily="34" charset="0"/>
              </a:rPr>
              <a:t> </a:t>
            </a:r>
            <a:r>
              <a:rPr lang="de-DE" sz="2000" dirty="0" err="1">
                <a:cs typeface="Arial" panose="020B0604020202020204" pitchFamily="34" charset="0"/>
              </a:rPr>
              <a:t>thousands</a:t>
            </a:r>
            <a:r>
              <a:rPr lang="de-DE" sz="2000" dirty="0">
                <a:cs typeface="Arial" panose="020B0604020202020204" pitchFamily="34" charset="0"/>
              </a:rPr>
              <a:t> </a:t>
            </a:r>
            <a:r>
              <a:rPr lang="de-DE" sz="2000" dirty="0" err="1">
                <a:cs typeface="Arial" panose="020B0604020202020204" pitchFamily="34" charset="0"/>
              </a:rPr>
              <a:t>of</a:t>
            </a:r>
            <a:r>
              <a:rPr lang="de-DE" sz="2000" dirty="0">
                <a:cs typeface="Arial" panose="020B0604020202020204" pitchFamily="34" charset="0"/>
              </a:rPr>
              <a:t> </a:t>
            </a:r>
            <a:r>
              <a:rPr lang="de-DE" sz="2000" dirty="0" err="1">
                <a:cs typeface="Arial" panose="020B0604020202020204" pitchFamily="34" charset="0"/>
              </a:rPr>
              <a:t>schoolchildren</a:t>
            </a:r>
            <a:r>
              <a:rPr lang="de-DE" sz="2000" dirty="0">
                <a:cs typeface="Arial" panose="020B0604020202020204" pitchFamily="34" charset="0"/>
              </a:rPr>
              <a:t>, </a:t>
            </a:r>
            <a:r>
              <a:rPr lang="de-DE" sz="2000" dirty="0" err="1">
                <a:cs typeface="Arial" panose="020B0604020202020204" pitchFamily="34" charset="0"/>
              </a:rPr>
              <a:t>their</a:t>
            </a:r>
            <a:r>
              <a:rPr lang="de-DE" sz="2000" dirty="0">
                <a:cs typeface="Arial" panose="020B0604020202020204" pitchFamily="34" charset="0"/>
              </a:rPr>
              <a:t> </a:t>
            </a:r>
            <a:r>
              <a:rPr lang="de-DE" sz="2000" dirty="0" err="1">
                <a:cs typeface="Arial" panose="020B0604020202020204" pitchFamily="34" charset="0"/>
              </a:rPr>
              <a:t>teachers</a:t>
            </a:r>
            <a:r>
              <a:rPr lang="de-DE" sz="2000" dirty="0">
                <a:cs typeface="Arial" panose="020B0604020202020204" pitchFamily="34" charset="0"/>
              </a:rPr>
              <a:t> and </a:t>
            </a:r>
            <a:r>
              <a:rPr lang="de-DE" sz="2000" dirty="0" err="1">
                <a:cs typeface="Arial" panose="020B0604020202020204" pitchFamily="34" charset="0"/>
              </a:rPr>
              <a:t>volunteers</a:t>
            </a:r>
            <a:r>
              <a:rPr lang="de-DE" sz="2000" dirty="0">
                <a:cs typeface="Arial" panose="020B0604020202020204" pitchFamily="34" charset="0"/>
              </a:rPr>
              <a:t> in </a:t>
            </a:r>
            <a:r>
              <a:rPr lang="de-DE" sz="2000" dirty="0" err="1">
                <a:cs typeface="Arial" panose="020B0604020202020204" pitchFamily="34" charset="0"/>
              </a:rPr>
              <a:t>research</a:t>
            </a:r>
            <a:r>
              <a:rPr lang="de-DE" sz="2000" dirty="0">
                <a:cs typeface="Arial" panose="020B0604020202020204" pitchFamily="34" charset="0"/>
              </a:rPr>
              <a:t> </a:t>
            </a:r>
            <a:r>
              <a:rPr lang="de-DE" sz="2000" dirty="0" err="1">
                <a:cs typeface="Arial" panose="020B0604020202020204" pitchFamily="34" charset="0"/>
              </a:rPr>
              <a:t>processes</a:t>
            </a:r>
            <a:r>
              <a:rPr lang="de-DE" sz="2000" dirty="0">
                <a:cs typeface="Arial" panose="020B0604020202020204" pitchFamily="34" charset="0"/>
              </a:rPr>
              <a:t> – I </a:t>
            </a:r>
            <a:r>
              <a:rPr lang="de-DE" sz="2000" dirty="0" err="1">
                <a:cs typeface="Arial" panose="020B0604020202020204" pitchFamily="34" charset="0"/>
              </a:rPr>
              <a:t>greatly</a:t>
            </a:r>
            <a:r>
              <a:rPr lang="de-DE" sz="2000" dirty="0">
                <a:cs typeface="Arial" panose="020B0604020202020204" pitchFamily="34" charset="0"/>
              </a:rPr>
              <a:t> </a:t>
            </a:r>
            <a:r>
              <a:rPr lang="de-DE" sz="2000" dirty="0" err="1">
                <a:cs typeface="Arial" panose="020B0604020202020204" pitchFamily="34" charset="0"/>
              </a:rPr>
              <a:t>admire</a:t>
            </a:r>
            <a:r>
              <a:rPr lang="de-DE" sz="2000" dirty="0">
                <a:cs typeface="Arial" panose="020B0604020202020204" pitchFamily="34" charset="0"/>
              </a:rPr>
              <a:t> </a:t>
            </a:r>
            <a:r>
              <a:rPr lang="de-DE" sz="2000" dirty="0" err="1">
                <a:cs typeface="Arial" panose="020B0604020202020204" pitchFamily="34" charset="0"/>
              </a:rPr>
              <a:t>their</a:t>
            </a:r>
            <a:r>
              <a:rPr lang="de-DE" sz="2000" dirty="0">
                <a:cs typeface="Arial" panose="020B0604020202020204" pitchFamily="34" charset="0"/>
              </a:rPr>
              <a:t> </a:t>
            </a:r>
            <a:r>
              <a:rPr lang="de-DE" sz="2000" dirty="0" err="1">
                <a:cs typeface="Arial" panose="020B0604020202020204" pitchFamily="34" charset="0"/>
              </a:rPr>
              <a:t>dedication</a:t>
            </a:r>
            <a:r>
              <a:rPr lang="de-DE" sz="2000" dirty="0">
                <a:cs typeface="Arial" panose="020B0604020202020204" pitchFamily="34" charset="0"/>
              </a:rPr>
              <a:t> and </a:t>
            </a:r>
            <a:r>
              <a:rPr lang="de-DE" sz="2000" dirty="0" err="1">
                <a:cs typeface="Arial" panose="020B0604020202020204" pitchFamily="34" charset="0"/>
              </a:rPr>
              <a:t>the</a:t>
            </a:r>
            <a:r>
              <a:rPr lang="de-DE" sz="2000" dirty="0">
                <a:cs typeface="Arial" panose="020B0604020202020204" pitchFamily="34" charset="0"/>
              </a:rPr>
              <a:t> </a:t>
            </a:r>
            <a:r>
              <a:rPr lang="de-DE" sz="2000" dirty="0" err="1">
                <a:cs typeface="Arial" panose="020B0604020202020204" pitchFamily="34" charset="0"/>
              </a:rPr>
              <a:t>effort</a:t>
            </a:r>
            <a:r>
              <a:rPr lang="de-DE" sz="2000" dirty="0">
                <a:cs typeface="Arial" panose="020B0604020202020204" pitchFamily="34" charset="0"/>
              </a:rPr>
              <a:t> </a:t>
            </a:r>
            <a:r>
              <a:rPr lang="de-DE" sz="2000" dirty="0" err="1">
                <a:cs typeface="Arial" panose="020B0604020202020204" pitchFamily="34" charset="0"/>
              </a:rPr>
              <a:t>of</a:t>
            </a:r>
            <a:r>
              <a:rPr lang="de-DE" sz="2000" dirty="0">
                <a:cs typeface="Arial" panose="020B0604020202020204" pitchFamily="34" charset="0"/>
              </a:rPr>
              <a:t> </a:t>
            </a:r>
            <a:r>
              <a:rPr lang="de-DE" sz="2000" dirty="0" err="1">
                <a:cs typeface="Arial" panose="020B0604020202020204" pitchFamily="34" charset="0"/>
              </a:rPr>
              <a:t>school</a:t>
            </a:r>
            <a:r>
              <a:rPr lang="de-DE" sz="2000" dirty="0">
                <a:cs typeface="Arial" panose="020B0604020202020204" pitchFamily="34" charset="0"/>
              </a:rPr>
              <a:t> </a:t>
            </a:r>
            <a:r>
              <a:rPr lang="de-DE" sz="2000" dirty="0" err="1">
                <a:cs typeface="Arial" panose="020B0604020202020204" pitchFamily="34" charset="0"/>
              </a:rPr>
              <a:t>teachers</a:t>
            </a:r>
            <a:r>
              <a:rPr lang="de-DE" sz="2000" dirty="0">
                <a:cs typeface="Arial" panose="020B0604020202020204" pitchFamily="34" charset="0"/>
              </a:rPr>
              <a:t> </a:t>
            </a:r>
            <a:r>
              <a:rPr lang="de-DE" sz="2000" dirty="0" err="1">
                <a:cs typeface="Arial" panose="020B0604020202020204" pitchFamily="34" charset="0"/>
              </a:rPr>
              <a:t>to</a:t>
            </a:r>
            <a:r>
              <a:rPr lang="de-DE" sz="2000" dirty="0">
                <a:cs typeface="Arial" panose="020B0604020202020204" pitchFamily="34" charset="0"/>
              </a:rPr>
              <a:t> </a:t>
            </a:r>
            <a:r>
              <a:rPr lang="de-DE" sz="2000" dirty="0" err="1">
                <a:cs typeface="Arial" panose="020B0604020202020204" pitchFamily="34" charset="0"/>
              </a:rPr>
              <a:t>go</a:t>
            </a:r>
            <a:r>
              <a:rPr lang="de-DE" sz="2000" dirty="0">
                <a:cs typeface="Arial" panose="020B0604020202020204" pitchFamily="34" charset="0"/>
              </a:rPr>
              <a:t> </a:t>
            </a:r>
            <a:r>
              <a:rPr lang="de-DE" sz="2000" dirty="0" err="1">
                <a:cs typeface="Arial" panose="020B0604020202020204" pitchFamily="34" charset="0"/>
              </a:rPr>
              <a:t>the</a:t>
            </a:r>
            <a:r>
              <a:rPr lang="de-DE" sz="2000" dirty="0">
                <a:cs typeface="Arial" panose="020B0604020202020204" pitchFamily="34" charset="0"/>
              </a:rPr>
              <a:t> extra </a:t>
            </a:r>
            <a:r>
              <a:rPr lang="de-DE" sz="2000" dirty="0" err="1">
                <a:cs typeface="Arial" panose="020B0604020202020204" pitchFamily="34" charset="0"/>
              </a:rPr>
              <a:t>mile</a:t>
            </a:r>
            <a:r>
              <a:rPr lang="de-DE" sz="2000" dirty="0">
                <a:cs typeface="Arial" panose="020B0604020202020204" pitchFamily="34" charset="0"/>
              </a:rPr>
              <a:t> </a:t>
            </a:r>
            <a:r>
              <a:rPr lang="de-DE" sz="2000" dirty="0" err="1">
                <a:cs typeface="Arial" panose="020B0604020202020204" pitchFamily="34" charset="0"/>
              </a:rPr>
              <a:t>to</a:t>
            </a:r>
            <a:r>
              <a:rPr lang="de-DE" sz="2000" dirty="0">
                <a:cs typeface="Arial" panose="020B0604020202020204" pitchFamily="34" charset="0"/>
              </a:rPr>
              <a:t> </a:t>
            </a:r>
            <a:r>
              <a:rPr lang="de-DE" sz="2000" dirty="0" err="1">
                <a:cs typeface="Arial" panose="020B0604020202020204" pitchFamily="34" charset="0"/>
              </a:rPr>
              <a:t>offer</a:t>
            </a:r>
            <a:r>
              <a:rPr lang="de-DE" sz="2000" dirty="0">
                <a:cs typeface="Arial" panose="020B0604020202020204" pitchFamily="34" charset="0"/>
              </a:rPr>
              <a:t> </a:t>
            </a:r>
            <a:r>
              <a:rPr lang="de-DE" sz="2000" dirty="0" err="1">
                <a:cs typeface="Arial" panose="020B0604020202020204" pitchFamily="34" charset="0"/>
              </a:rPr>
              <a:t>citizen</a:t>
            </a:r>
            <a:r>
              <a:rPr lang="de-DE" sz="2000" dirty="0">
                <a:cs typeface="Arial" panose="020B0604020202020204" pitchFamily="34" charset="0"/>
              </a:rPr>
              <a:t> </a:t>
            </a:r>
            <a:r>
              <a:rPr lang="de-DE" sz="2000" dirty="0" err="1">
                <a:cs typeface="Arial" panose="020B0604020202020204" pitchFamily="34" charset="0"/>
              </a:rPr>
              <a:t>science</a:t>
            </a:r>
            <a:r>
              <a:rPr lang="de-DE" sz="2000" dirty="0">
                <a:cs typeface="Arial" panose="020B0604020202020204" pitchFamily="34" charset="0"/>
              </a:rPr>
              <a:t> and out-</a:t>
            </a:r>
            <a:r>
              <a:rPr lang="de-DE" sz="2000" dirty="0" err="1">
                <a:cs typeface="Arial" panose="020B0604020202020204" pitchFamily="34" charset="0"/>
              </a:rPr>
              <a:t>of</a:t>
            </a:r>
            <a:r>
              <a:rPr lang="de-DE" sz="2000" dirty="0">
                <a:cs typeface="Arial" panose="020B0604020202020204" pitchFamily="34" charset="0"/>
              </a:rPr>
              <a:t>-school </a:t>
            </a:r>
            <a:r>
              <a:rPr lang="de-DE" sz="2000" dirty="0" err="1">
                <a:cs typeface="Arial" panose="020B0604020202020204" pitchFamily="34" charset="0"/>
              </a:rPr>
              <a:t>learning</a:t>
            </a:r>
            <a:r>
              <a:rPr lang="de-DE" sz="2000" dirty="0">
                <a:cs typeface="Arial" panose="020B0604020202020204" pitchFamily="34" charset="0"/>
              </a:rPr>
              <a:t> </a:t>
            </a:r>
            <a:r>
              <a:rPr lang="de-DE" sz="2000" dirty="0" err="1">
                <a:cs typeface="Arial" panose="020B0604020202020204" pitchFamily="34" charset="0"/>
              </a:rPr>
              <a:t>experiences</a:t>
            </a:r>
            <a:r>
              <a:rPr lang="de-DE" sz="2000" dirty="0">
                <a:cs typeface="Arial" panose="020B0604020202020204" pitchFamily="34" charset="0"/>
              </a:rPr>
              <a:t> </a:t>
            </a:r>
            <a:r>
              <a:rPr lang="de-DE" sz="2000" dirty="0" err="1">
                <a:cs typeface="Arial" panose="020B0604020202020204" pitchFamily="34" charset="0"/>
              </a:rPr>
              <a:t>to</a:t>
            </a:r>
            <a:r>
              <a:rPr lang="de-DE" sz="2000" dirty="0">
                <a:cs typeface="Arial" panose="020B0604020202020204" pitchFamily="34" charset="0"/>
              </a:rPr>
              <a:t> </a:t>
            </a:r>
            <a:r>
              <a:rPr lang="de-DE" sz="2000" dirty="0" err="1">
                <a:cs typeface="Arial" panose="020B0604020202020204" pitchFamily="34" charset="0"/>
              </a:rPr>
              <a:t>their</a:t>
            </a:r>
            <a:r>
              <a:rPr lang="de-DE" sz="2000" dirty="0">
                <a:cs typeface="Arial" panose="020B0604020202020204" pitchFamily="34" charset="0"/>
              </a:rPr>
              <a:t> </a:t>
            </a:r>
            <a:r>
              <a:rPr lang="de-DE" sz="2000" dirty="0" err="1">
                <a:cs typeface="Arial" panose="020B0604020202020204" pitchFamily="34" charset="0"/>
              </a:rPr>
              <a:t>schoolchildren</a:t>
            </a:r>
            <a:r>
              <a:rPr lang="de-DE" sz="2000" dirty="0">
                <a:cs typeface="Arial" panose="020B0604020202020204" pitchFamily="34" charset="0"/>
              </a:rPr>
              <a:t>.</a:t>
            </a:r>
          </a:p>
          <a:p>
            <a:pPr marL="0" indent="0">
              <a:buNone/>
            </a:pPr>
            <a:endParaRPr lang="de-DE" sz="2000" dirty="0">
              <a:cs typeface="Arial" panose="020B0604020202020204" pitchFamily="34" charset="0"/>
            </a:endParaRPr>
          </a:p>
          <a:p>
            <a:pPr marL="0" indent="0">
              <a:buNone/>
            </a:pPr>
            <a:r>
              <a:rPr lang="de-DE" sz="2000" dirty="0">
                <a:cs typeface="Arial" panose="020B0604020202020204" pitchFamily="34" charset="0"/>
              </a:rPr>
              <a:t>The </a:t>
            </a:r>
            <a:r>
              <a:rPr lang="de-DE" sz="2000" dirty="0" err="1">
                <a:cs typeface="Arial" panose="020B0604020202020204" pitchFamily="34" charset="0"/>
              </a:rPr>
              <a:t>implementation</a:t>
            </a:r>
            <a:r>
              <a:rPr lang="de-DE" sz="2000" dirty="0">
                <a:cs typeface="Arial" panose="020B0604020202020204" pitchFamily="34" charset="0"/>
              </a:rPr>
              <a:t> </a:t>
            </a:r>
            <a:r>
              <a:rPr lang="de-DE" sz="2000" dirty="0" err="1">
                <a:cs typeface="Arial" panose="020B0604020202020204" pitchFamily="34" charset="0"/>
              </a:rPr>
              <a:t>of</a:t>
            </a:r>
            <a:r>
              <a:rPr lang="de-DE" sz="2000" dirty="0">
                <a:cs typeface="Arial" panose="020B0604020202020204" pitchFamily="34" charset="0"/>
              </a:rPr>
              <a:t> </a:t>
            </a:r>
            <a:r>
              <a:rPr lang="de-DE" sz="2000" dirty="0" err="1">
                <a:cs typeface="Arial" panose="020B0604020202020204" pitchFamily="34" charset="0"/>
              </a:rPr>
              <a:t>the</a:t>
            </a:r>
            <a:r>
              <a:rPr lang="de-DE" sz="2000" dirty="0">
                <a:cs typeface="Arial" panose="020B0604020202020204" pitchFamily="34" charset="0"/>
              </a:rPr>
              <a:t> </a:t>
            </a:r>
            <a:r>
              <a:rPr lang="de-DE" sz="2000" dirty="0" err="1">
                <a:cs typeface="Arial" panose="020B0604020202020204" pitchFamily="34" charset="0"/>
              </a:rPr>
              <a:t>Plastic</a:t>
            </a:r>
            <a:r>
              <a:rPr lang="de-DE" sz="2000" dirty="0">
                <a:cs typeface="Arial" panose="020B0604020202020204" pitchFamily="34" charset="0"/>
              </a:rPr>
              <a:t> Pirates </a:t>
            </a:r>
            <a:r>
              <a:rPr lang="de-DE" sz="2000" dirty="0" err="1">
                <a:cs typeface="Arial" panose="020B0604020202020204" pitchFamily="34" charset="0"/>
              </a:rPr>
              <a:t>program</a:t>
            </a:r>
            <a:r>
              <a:rPr lang="de-DE" sz="2000" dirty="0">
                <a:cs typeface="Arial" panose="020B0604020202020204" pitchFamily="34" charset="0"/>
              </a:rPr>
              <a:t> in Canada </a:t>
            </a:r>
            <a:r>
              <a:rPr lang="de-DE" sz="2000" dirty="0" err="1">
                <a:cs typeface="Arial" panose="020B0604020202020204" pitchFamily="34" charset="0"/>
              </a:rPr>
              <a:t>is</a:t>
            </a:r>
            <a:r>
              <a:rPr lang="de-DE" sz="2000" dirty="0">
                <a:cs typeface="Arial" panose="020B0604020202020204" pitchFamily="34" charset="0"/>
              </a:rPr>
              <a:t> supported </a:t>
            </a:r>
            <a:r>
              <a:rPr lang="de-DE" sz="2000" dirty="0" err="1">
                <a:cs typeface="Arial" panose="020B0604020202020204" pitchFamily="34" charset="0"/>
              </a:rPr>
              <a:t>by</a:t>
            </a:r>
            <a:r>
              <a:rPr lang="de-DE" sz="2000" dirty="0">
                <a:cs typeface="Arial" panose="020B0604020202020204" pitchFamily="34" charset="0"/>
              </a:rPr>
              <a:t> </a:t>
            </a:r>
            <a:r>
              <a:rPr lang="de-DE" sz="2000" dirty="0" err="1">
                <a:cs typeface="Arial" panose="020B0604020202020204" pitchFamily="34" charset="0"/>
              </a:rPr>
              <a:t>Let‘s</a:t>
            </a:r>
            <a:r>
              <a:rPr lang="de-DE" sz="2000" dirty="0">
                <a:cs typeface="Arial" panose="020B0604020202020204" pitchFamily="34" charset="0"/>
              </a:rPr>
              <a:t> Talk Science and </a:t>
            </a:r>
            <a:r>
              <a:rPr lang="de-DE" sz="2000" dirty="0" err="1">
                <a:cs typeface="Arial" panose="020B0604020202020204" pitchFamily="34" charset="0"/>
              </a:rPr>
              <a:t>the</a:t>
            </a:r>
            <a:r>
              <a:rPr lang="de-DE" sz="2000" dirty="0">
                <a:cs typeface="Arial" panose="020B0604020202020204" pitchFamily="34" charset="0"/>
              </a:rPr>
              <a:t> School </a:t>
            </a:r>
            <a:r>
              <a:rPr lang="de-DE" sz="2000" dirty="0" err="1">
                <a:cs typeface="Arial" panose="020B0604020202020204" pitchFamily="34" charset="0"/>
              </a:rPr>
              <a:t>for</a:t>
            </a:r>
            <a:r>
              <a:rPr lang="de-DE" sz="2000" dirty="0">
                <a:cs typeface="Arial" panose="020B0604020202020204" pitchFamily="34" charset="0"/>
              </a:rPr>
              <a:t> </a:t>
            </a:r>
            <a:r>
              <a:rPr lang="de-DE" sz="2000" dirty="0" err="1">
                <a:cs typeface="Arial" panose="020B0604020202020204" pitchFamily="34" charset="0"/>
              </a:rPr>
              <a:t>Resource</a:t>
            </a:r>
            <a:r>
              <a:rPr lang="de-DE" sz="2000" dirty="0">
                <a:cs typeface="Arial" panose="020B0604020202020204" pitchFamily="34" charset="0"/>
              </a:rPr>
              <a:t> and Environmental Studies at Dalhousie University, Kiel Science Factory </a:t>
            </a:r>
            <a:r>
              <a:rPr lang="de-DE" sz="2000" dirty="0" err="1">
                <a:cs typeface="Arial" panose="020B0604020202020204" pitchFamily="34" charset="0"/>
              </a:rPr>
              <a:t>located</a:t>
            </a:r>
            <a:r>
              <a:rPr lang="de-DE" sz="2000" dirty="0">
                <a:cs typeface="Arial" panose="020B0604020202020204" pitchFamily="34" charset="0"/>
              </a:rPr>
              <a:t> at Kiel University and </a:t>
            </a:r>
            <a:r>
              <a:rPr lang="de-DE" sz="2000" dirty="0" err="1">
                <a:cs typeface="Arial" panose="020B0604020202020204" pitchFamily="34" charset="0"/>
              </a:rPr>
              <a:t>the</a:t>
            </a:r>
            <a:r>
              <a:rPr lang="de-DE" sz="2000" dirty="0">
                <a:cs typeface="Arial" panose="020B0604020202020204" pitchFamily="34" charset="0"/>
              </a:rPr>
              <a:t> Leibniz Institute </a:t>
            </a:r>
            <a:r>
              <a:rPr lang="de-DE" sz="2000" dirty="0" err="1">
                <a:cs typeface="Arial" panose="020B0604020202020204" pitchFamily="34" charset="0"/>
              </a:rPr>
              <a:t>for</a:t>
            </a:r>
            <a:r>
              <a:rPr lang="de-DE" sz="2000" dirty="0">
                <a:cs typeface="Arial" panose="020B0604020202020204" pitchFamily="34" charset="0"/>
              </a:rPr>
              <a:t> Science and </a:t>
            </a:r>
            <a:r>
              <a:rPr lang="de-DE" sz="2000" dirty="0" err="1">
                <a:cs typeface="Arial" panose="020B0604020202020204" pitchFamily="34" charset="0"/>
              </a:rPr>
              <a:t>Mathematics</a:t>
            </a:r>
            <a:r>
              <a:rPr lang="de-DE" sz="2000" dirty="0">
                <a:cs typeface="Arial" panose="020B0604020202020204" pitchFamily="34" charset="0"/>
              </a:rPr>
              <a:t> Education (IPN), </a:t>
            </a:r>
            <a:r>
              <a:rPr lang="de-DE" sz="2000" dirty="0" err="1">
                <a:cs typeface="Arial" panose="020B0604020202020204" pitchFamily="34" charset="0"/>
              </a:rPr>
              <a:t>funding</a:t>
            </a:r>
            <a:r>
              <a:rPr lang="de-DE" sz="2000" dirty="0">
                <a:cs typeface="Arial" panose="020B0604020202020204" pitchFamily="34" charset="0"/>
              </a:rPr>
              <a:t> ID: „Zukunftsvertrag Lehre stärken – Entwicklungslabor Citizen Science“ in Germany, and </a:t>
            </a:r>
            <a:r>
              <a:rPr lang="de-DE" sz="2000" dirty="0" err="1">
                <a:cs typeface="Arial" panose="020B0604020202020204" pitchFamily="34" charset="0"/>
              </a:rPr>
              <a:t>the</a:t>
            </a:r>
            <a:r>
              <a:rPr lang="de-DE" sz="2000" dirty="0">
                <a:cs typeface="Arial" panose="020B0604020202020204" pitchFamily="34" charset="0"/>
              </a:rPr>
              <a:t> Ocean Frontier </a:t>
            </a:r>
            <a:r>
              <a:rPr lang="de-DE" sz="2000" dirty="0" err="1">
                <a:cs typeface="Arial" panose="020B0604020202020204" pitchFamily="34" charset="0"/>
              </a:rPr>
              <a:t>Institute‘s</a:t>
            </a:r>
            <a:r>
              <a:rPr lang="de-DE" sz="2000" dirty="0">
                <a:cs typeface="Arial" panose="020B0604020202020204" pitchFamily="34" charset="0"/>
              </a:rPr>
              <a:t> </a:t>
            </a:r>
            <a:r>
              <a:rPr lang="de-DE" sz="2000" dirty="0" err="1">
                <a:cs typeface="Arial" panose="020B0604020202020204" pitchFamily="34" charset="0"/>
              </a:rPr>
              <a:t>Visiting</a:t>
            </a:r>
            <a:r>
              <a:rPr lang="de-DE" sz="2000" dirty="0">
                <a:cs typeface="Arial" panose="020B0604020202020204" pitchFamily="34" charset="0"/>
              </a:rPr>
              <a:t> Fellowship </a:t>
            </a:r>
            <a:r>
              <a:rPr lang="de-DE" sz="2000" dirty="0" err="1">
                <a:cs typeface="Arial" panose="020B0604020202020204" pitchFamily="34" charset="0"/>
              </a:rPr>
              <a:t>Program</a:t>
            </a:r>
            <a:r>
              <a:rPr lang="de-DE" sz="2000" dirty="0">
                <a:cs typeface="Arial" panose="020B0604020202020204" pitchFamily="34" charset="0"/>
              </a:rPr>
              <a:t> 2024, </a:t>
            </a:r>
            <a:r>
              <a:rPr lang="de-DE" sz="2000" dirty="0" err="1">
                <a:cs typeface="Arial" panose="020B0604020202020204" pitchFamily="34" charset="0"/>
              </a:rPr>
              <a:t>through</a:t>
            </a:r>
            <a:r>
              <a:rPr lang="de-DE" sz="2000" dirty="0">
                <a:cs typeface="Arial" panose="020B0604020202020204" pitchFamily="34" charset="0"/>
              </a:rPr>
              <a:t> an </a:t>
            </a:r>
            <a:r>
              <a:rPr lang="de-DE" sz="2000" dirty="0" err="1">
                <a:cs typeface="Arial" panose="020B0604020202020204" pitchFamily="34" charset="0"/>
              </a:rPr>
              <a:t>award</a:t>
            </a:r>
            <a:r>
              <a:rPr lang="de-DE" sz="2000" dirty="0">
                <a:cs typeface="Arial" panose="020B0604020202020204" pitchFamily="34" charset="0"/>
              </a:rPr>
              <a:t> </a:t>
            </a:r>
            <a:r>
              <a:rPr lang="de-DE" sz="2000" dirty="0" err="1">
                <a:cs typeface="Arial" panose="020B0604020202020204" pitchFamily="34" charset="0"/>
              </a:rPr>
              <a:t>to</a:t>
            </a:r>
            <a:r>
              <a:rPr lang="de-DE" sz="2000" dirty="0">
                <a:cs typeface="Arial" panose="020B0604020202020204" pitchFamily="34" charset="0"/>
              </a:rPr>
              <a:t> Tim Kiessling </a:t>
            </a:r>
            <a:r>
              <a:rPr lang="de-DE" sz="2000" dirty="0" err="1">
                <a:cs typeface="Arial" panose="020B0604020202020204" pitchFamily="34" charset="0"/>
              </a:rPr>
              <a:t>from</a:t>
            </a:r>
            <a:r>
              <a:rPr lang="de-DE" sz="2000" dirty="0">
                <a:cs typeface="Arial" panose="020B0604020202020204" pitchFamily="34" charset="0"/>
              </a:rPr>
              <a:t> </a:t>
            </a:r>
            <a:r>
              <a:rPr lang="de-DE" sz="2000" dirty="0" err="1">
                <a:cs typeface="Arial" panose="020B0604020202020204" pitchFamily="34" charset="0"/>
              </a:rPr>
              <a:t>the</a:t>
            </a:r>
            <a:r>
              <a:rPr lang="de-DE" sz="2000" dirty="0">
                <a:cs typeface="Arial" panose="020B0604020202020204" pitchFamily="34" charset="0"/>
              </a:rPr>
              <a:t> Canada First Research Excellence Fund.</a:t>
            </a:r>
          </a:p>
        </p:txBody>
      </p:sp>
    </p:spTree>
    <p:extLst>
      <p:ext uri="{BB962C8B-B14F-4D97-AF65-F5344CB8AC3E}">
        <p14:creationId xmlns:p14="http://schemas.microsoft.com/office/powerpoint/2010/main" val="3168279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PIRATES EDUCATIONAL MATERIAL</a:t>
            </a:r>
            <a:endParaRPr lang="de-DE" sz="4270" b="1" dirty="0"/>
          </a:p>
        </p:txBody>
      </p:sp>
      <p:pic>
        <p:nvPicPr>
          <p:cNvPr id="7" name="Grafik 6">
            <a:extLst>
              <a:ext uri="{FF2B5EF4-FFF2-40B4-BE49-F238E27FC236}">
                <a16:creationId xmlns:a16="http://schemas.microsoft.com/office/drawing/2014/main" id="{F762F134-3783-4DAF-85B2-76D80CBB1B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79196" y="2850226"/>
            <a:ext cx="2687465" cy="3820376"/>
          </a:xfrm>
          <a:prstGeom prst="rect">
            <a:avLst/>
          </a:prstGeom>
        </p:spPr>
      </p:pic>
      <p:pic>
        <p:nvPicPr>
          <p:cNvPr id="8" name="Grafik 7">
            <a:extLst>
              <a:ext uri="{FF2B5EF4-FFF2-40B4-BE49-F238E27FC236}">
                <a16:creationId xmlns:a16="http://schemas.microsoft.com/office/drawing/2014/main" id="{C2B3A6A0-45C3-40FC-9A90-7E5ACF7F31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9104" y="3158306"/>
            <a:ext cx="4946896" cy="3512296"/>
          </a:xfrm>
          <a:prstGeom prst="rect">
            <a:avLst/>
          </a:prstGeom>
        </p:spPr>
      </p:pic>
      <p:sp>
        <p:nvSpPr>
          <p:cNvPr id="9" name="Inhaltsplatzhalter 1">
            <a:extLst>
              <a:ext uri="{FF2B5EF4-FFF2-40B4-BE49-F238E27FC236}">
                <a16:creationId xmlns:a16="http://schemas.microsoft.com/office/drawing/2014/main" id="{E70998F3-7E64-413E-B264-3FC466D27712}"/>
              </a:ext>
            </a:extLst>
          </p:cNvPr>
          <p:cNvSpPr txBox="1">
            <a:spLocks/>
          </p:cNvSpPr>
          <p:nvPr/>
        </p:nvSpPr>
        <p:spPr>
          <a:xfrm>
            <a:off x="688976" y="1430347"/>
            <a:ext cx="10194923"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dirty="0">
                <a:cs typeface="Arial" panose="020B0604020202020204" pitchFamily="34" charset="0"/>
              </a:rPr>
              <a:t>Co-</a:t>
            </a:r>
            <a:r>
              <a:rPr lang="de-DE" sz="2400" dirty="0" err="1">
                <a:cs typeface="Arial" panose="020B0604020202020204" pitchFamily="34" charset="0"/>
              </a:rPr>
              <a:t>developed</a:t>
            </a:r>
            <a:r>
              <a:rPr lang="de-DE" sz="2400" dirty="0">
                <a:cs typeface="Arial" panose="020B0604020202020204" pitchFamily="34" charset="0"/>
              </a:rPr>
              <a:t> </a:t>
            </a:r>
            <a:r>
              <a:rPr lang="de-DE" sz="2400" dirty="0" err="1">
                <a:cs typeface="Arial" panose="020B0604020202020204" pitchFamily="34" charset="0"/>
              </a:rPr>
              <a:t>between</a:t>
            </a:r>
            <a:r>
              <a:rPr lang="de-DE" sz="2400" dirty="0">
                <a:cs typeface="Arial" panose="020B0604020202020204" pitchFamily="34" charset="0"/>
              </a:rPr>
              <a:t> </a:t>
            </a:r>
            <a:r>
              <a:rPr lang="de-DE" sz="2400" dirty="0" err="1">
                <a:cs typeface="Arial" panose="020B0604020202020204" pitchFamily="34" charset="0"/>
              </a:rPr>
              <a:t>teachers</a:t>
            </a:r>
            <a:r>
              <a:rPr lang="de-DE" sz="2400" dirty="0">
                <a:cs typeface="Arial" panose="020B0604020202020204" pitchFamily="34" charset="0"/>
              </a:rPr>
              <a:t> and </a:t>
            </a:r>
            <a:r>
              <a:rPr lang="de-DE" sz="2400" dirty="0" err="1">
                <a:cs typeface="Arial" panose="020B0604020202020204" pitchFamily="34" charset="0"/>
              </a:rPr>
              <a:t>researchers</a:t>
            </a:r>
            <a:endParaRPr lang="de-DE" sz="2400" dirty="0">
              <a:cs typeface="Arial" panose="020B0604020202020204" pitchFamily="34" charset="0"/>
            </a:endParaRPr>
          </a:p>
          <a:p>
            <a:r>
              <a:rPr lang="de-DE" sz="2400" dirty="0">
                <a:cs typeface="Arial" panose="020B0604020202020204" pitchFamily="34" charset="0"/>
              </a:rPr>
              <a:t>Educational material </a:t>
            </a:r>
            <a:r>
              <a:rPr lang="de-DE" sz="2400" dirty="0" err="1">
                <a:cs typeface="Arial" panose="020B0604020202020204" pitchFamily="34" charset="0"/>
              </a:rPr>
              <a:t>about</a:t>
            </a:r>
            <a:r>
              <a:rPr lang="de-DE" sz="2400" dirty="0">
                <a:cs typeface="Arial" panose="020B0604020202020204" pitchFamily="34" charset="0"/>
              </a:rPr>
              <a:t>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ocean</a:t>
            </a:r>
            <a:r>
              <a:rPr lang="de-DE" sz="2400" dirty="0">
                <a:cs typeface="Arial" panose="020B0604020202020204" pitchFamily="34" charset="0"/>
              </a:rPr>
              <a:t>, </a:t>
            </a:r>
            <a:r>
              <a:rPr lang="de-DE" sz="2400" dirty="0" err="1">
                <a:cs typeface="Arial" panose="020B0604020202020204" pitchFamily="34" charset="0"/>
              </a:rPr>
              <a:t>anthropogenic</a:t>
            </a:r>
            <a:r>
              <a:rPr lang="de-DE" sz="2400" dirty="0">
                <a:cs typeface="Arial" panose="020B0604020202020204" pitchFamily="34" charset="0"/>
              </a:rPr>
              <a:t> </a:t>
            </a:r>
            <a:r>
              <a:rPr lang="de-DE" sz="2400" dirty="0" err="1">
                <a:cs typeface="Arial" panose="020B0604020202020204" pitchFamily="34" charset="0"/>
              </a:rPr>
              <a:t>use</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ocean</a:t>
            </a:r>
            <a:r>
              <a:rPr lang="de-DE" sz="2400" dirty="0">
                <a:cs typeface="Arial" panose="020B0604020202020204" pitchFamily="34" charset="0"/>
              </a:rPr>
              <a:t>, </a:t>
            </a:r>
            <a:r>
              <a:rPr lang="de-DE" sz="2400" dirty="0" err="1">
                <a:cs typeface="Arial" panose="020B0604020202020204" pitchFamily="34" charset="0"/>
              </a:rPr>
              <a:t>plastic</a:t>
            </a:r>
            <a:r>
              <a:rPr lang="de-DE" sz="2400" dirty="0">
                <a:cs typeface="Arial" panose="020B0604020202020204" pitchFamily="34" charset="0"/>
              </a:rPr>
              <a:t> </a:t>
            </a:r>
            <a:r>
              <a:rPr lang="de-DE" sz="2400" dirty="0" err="1">
                <a:cs typeface="Arial" panose="020B0604020202020204" pitchFamily="34" charset="0"/>
              </a:rPr>
              <a:t>pollution</a:t>
            </a:r>
            <a:r>
              <a:rPr lang="de-DE" sz="2400" dirty="0">
                <a:cs typeface="Arial" panose="020B0604020202020204" pitchFamily="34" charset="0"/>
              </a:rPr>
              <a:t> on </a:t>
            </a:r>
            <a:r>
              <a:rPr lang="de-DE" sz="2400" dirty="0" err="1">
                <a:cs typeface="Arial" panose="020B0604020202020204" pitchFamily="34" charset="0"/>
              </a:rPr>
              <a:t>how</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get</a:t>
            </a:r>
            <a:r>
              <a:rPr lang="de-DE" sz="2400" dirty="0">
                <a:cs typeface="Arial" panose="020B0604020202020204" pitchFamily="34" charset="0"/>
              </a:rPr>
              <a:t> </a:t>
            </a:r>
            <a:r>
              <a:rPr lang="de-DE" sz="2400" dirty="0" err="1">
                <a:cs typeface="Arial" panose="020B0604020202020204" pitchFamily="34" charset="0"/>
              </a:rPr>
              <a:t>active</a:t>
            </a:r>
            <a:r>
              <a:rPr lang="de-DE" sz="2400" dirty="0">
                <a:cs typeface="Arial" panose="020B0604020202020204" pitchFamily="34" charset="0"/>
              </a:rPr>
              <a:t> on </a:t>
            </a:r>
            <a:r>
              <a:rPr lang="de-DE" sz="2400" dirty="0" err="1">
                <a:cs typeface="Arial" panose="020B0604020202020204" pitchFamily="34" charset="0"/>
              </a:rPr>
              <a:t>the</a:t>
            </a:r>
            <a:r>
              <a:rPr lang="de-DE" sz="2400" dirty="0">
                <a:cs typeface="Arial" panose="020B0604020202020204" pitchFamily="34" charset="0"/>
              </a:rPr>
              <a:t> environmental </a:t>
            </a:r>
            <a:r>
              <a:rPr lang="de-DE" sz="2400" dirty="0" err="1">
                <a:cs typeface="Arial" panose="020B0604020202020204" pitchFamily="34" charset="0"/>
              </a:rPr>
              <a:t>issue</a:t>
            </a:r>
            <a:r>
              <a:rPr lang="de-DE" sz="2400" dirty="0">
                <a:cs typeface="Arial" panose="020B0604020202020204" pitchFamily="34" charset="0"/>
              </a:rPr>
              <a:t>, </a:t>
            </a:r>
            <a:r>
              <a:rPr lang="de-DE" sz="2400" spc="-1" dirty="0">
                <a:solidFill>
                  <a:srgbClr val="000000"/>
                </a:solidFill>
                <a:ea typeface="DejaVu Sans"/>
                <a:hlinkClick r:id="rId4"/>
              </a:rPr>
              <a:t>https://www.plastic-pirates.eu/en/material/download</a:t>
            </a:r>
            <a:r>
              <a:rPr lang="de-DE" sz="2400" spc="-1" dirty="0">
                <a:solidFill>
                  <a:srgbClr val="000000"/>
                </a:solidFill>
                <a:ea typeface="DejaVu Sans"/>
              </a:rPr>
              <a:t> </a:t>
            </a:r>
            <a:r>
              <a:rPr lang="de-DE" sz="2400" dirty="0">
                <a:cs typeface="Arial" panose="020B0604020202020204" pitchFamily="34" charset="0"/>
              </a:rPr>
              <a:t> </a:t>
            </a:r>
          </a:p>
        </p:txBody>
      </p:sp>
    </p:spTree>
    <p:extLst>
      <p:ext uri="{BB962C8B-B14F-4D97-AF65-F5344CB8AC3E}">
        <p14:creationId xmlns:p14="http://schemas.microsoft.com/office/powerpoint/2010/main" val="353457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D</a:t>
            </a:r>
            <a:r>
              <a:rPr lang="de-DE" sz="3600" b="1" dirty="0"/>
              <a:t>ATA QUALITY: DECISION MAKING FLOWCHARTS</a:t>
            </a:r>
            <a:endParaRPr lang="de-DE" sz="4270" b="1" dirty="0"/>
          </a:p>
        </p:txBody>
      </p:sp>
      <p:sp>
        <p:nvSpPr>
          <p:cNvPr id="9" name="Inhaltsplatzhalter 1">
            <a:extLst>
              <a:ext uri="{FF2B5EF4-FFF2-40B4-BE49-F238E27FC236}">
                <a16:creationId xmlns:a16="http://schemas.microsoft.com/office/drawing/2014/main" id="{0F35710B-12A1-4F64-966B-520AC9D03286}"/>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Systematizing our data quality review approach</a:t>
            </a: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de-DE" sz="1800" dirty="0">
              <a:cs typeface="Arial" panose="020B0604020202020204" pitchFamily="34" charset="0"/>
            </a:endParaRPr>
          </a:p>
          <a:p>
            <a:endParaRPr lang="de-DE" sz="1800" dirty="0">
              <a:cs typeface="Arial" panose="020B0604020202020204" pitchFamily="34" charset="0"/>
            </a:endParaRPr>
          </a:p>
        </p:txBody>
      </p:sp>
      <p:pic>
        <p:nvPicPr>
          <p:cNvPr id="2" name="Grafik 1">
            <a:extLst>
              <a:ext uri="{FF2B5EF4-FFF2-40B4-BE49-F238E27FC236}">
                <a16:creationId xmlns:a16="http://schemas.microsoft.com/office/drawing/2014/main" id="{D566F1CE-EB0E-4139-A629-6E4A266148B3}"/>
              </a:ext>
            </a:extLst>
          </p:cNvPr>
          <p:cNvPicPr>
            <a:picLocks noChangeAspect="1"/>
          </p:cNvPicPr>
          <p:nvPr/>
        </p:nvPicPr>
        <p:blipFill>
          <a:blip r:embed="rId2"/>
          <a:stretch>
            <a:fillRect/>
          </a:stretch>
        </p:blipFill>
        <p:spPr>
          <a:xfrm>
            <a:off x="1929033" y="1891061"/>
            <a:ext cx="7972425" cy="4457700"/>
          </a:xfrm>
          <a:prstGeom prst="rect">
            <a:avLst/>
          </a:prstGeom>
        </p:spPr>
      </p:pic>
      <p:sp>
        <p:nvSpPr>
          <p:cNvPr id="5" name="Inhaltsplatzhalter 1">
            <a:extLst>
              <a:ext uri="{FF2B5EF4-FFF2-40B4-BE49-F238E27FC236}">
                <a16:creationId xmlns:a16="http://schemas.microsoft.com/office/drawing/2014/main" id="{0BF27286-DEA5-4CA9-84D1-79F6AA5F303D}"/>
              </a:ext>
            </a:extLst>
          </p:cNvPr>
          <p:cNvSpPr txBox="1">
            <a:spLocks/>
          </p:cNvSpPr>
          <p:nvPr/>
        </p:nvSpPr>
        <p:spPr>
          <a:xfrm>
            <a:off x="247446" y="6348761"/>
            <a:ext cx="9654012"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t>Kiessling et al. 2019: “Plastic Pirates sample litter at rivers in Germany–Riverside litter and litter sources estimated by schoolchildren” Environmental Pollution 245, 545-557, </a:t>
            </a:r>
            <a:r>
              <a:rPr lang="en-GB" sz="1400" dirty="0">
                <a:hlinkClick r:id="rId3"/>
              </a:rPr>
              <a:t>https://doi.org/10.1016/j.envpol.2018.11.025</a:t>
            </a:r>
            <a:endParaRPr lang="de-DE" sz="1400" dirty="0"/>
          </a:p>
        </p:txBody>
      </p:sp>
    </p:spTree>
    <p:extLst>
      <p:ext uri="{BB962C8B-B14F-4D97-AF65-F5344CB8AC3E}">
        <p14:creationId xmlns:p14="http://schemas.microsoft.com/office/powerpoint/2010/main" val="16966226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D</a:t>
            </a:r>
            <a:r>
              <a:rPr lang="de-DE" sz="3600" b="1" dirty="0"/>
              <a:t>ATA QUALITY: BE TRANSPARENT AND HONEST</a:t>
            </a:r>
            <a:endParaRPr lang="de-DE" sz="4270" b="1" dirty="0"/>
          </a:p>
        </p:txBody>
      </p:sp>
      <p:sp>
        <p:nvSpPr>
          <p:cNvPr id="9" name="Inhaltsplatzhalter 1">
            <a:extLst>
              <a:ext uri="{FF2B5EF4-FFF2-40B4-BE49-F238E27FC236}">
                <a16:creationId xmlns:a16="http://schemas.microsoft.com/office/drawing/2014/main" id="{0F35710B-12A1-4F64-966B-520AC9D03286}"/>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Transparently communicating why and how many datasets were excluded</a:t>
            </a: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en-GB" sz="1800" dirty="0">
              <a:cs typeface="Arial" panose="020B0604020202020204" pitchFamily="34" charset="0"/>
            </a:endParaRPr>
          </a:p>
          <a:p>
            <a:pPr marL="0" indent="0">
              <a:buNone/>
            </a:pPr>
            <a:endParaRPr lang="de-DE" sz="1800" dirty="0">
              <a:cs typeface="Arial" panose="020B0604020202020204" pitchFamily="34" charset="0"/>
            </a:endParaRPr>
          </a:p>
          <a:p>
            <a:endParaRPr lang="de-DE" sz="1800" dirty="0">
              <a:cs typeface="Arial" panose="020B0604020202020204" pitchFamily="34" charset="0"/>
            </a:endParaRPr>
          </a:p>
        </p:txBody>
      </p:sp>
      <p:pic>
        <p:nvPicPr>
          <p:cNvPr id="4" name="Grafik 3">
            <a:extLst>
              <a:ext uri="{FF2B5EF4-FFF2-40B4-BE49-F238E27FC236}">
                <a16:creationId xmlns:a16="http://schemas.microsoft.com/office/drawing/2014/main" id="{D984FCAC-9C45-4043-ABEF-97756417733B}"/>
              </a:ext>
            </a:extLst>
          </p:cNvPr>
          <p:cNvPicPr>
            <a:picLocks noChangeAspect="1"/>
          </p:cNvPicPr>
          <p:nvPr/>
        </p:nvPicPr>
        <p:blipFill>
          <a:blip r:embed="rId2"/>
          <a:stretch>
            <a:fillRect/>
          </a:stretch>
        </p:blipFill>
        <p:spPr>
          <a:xfrm>
            <a:off x="1327489" y="2036753"/>
            <a:ext cx="8562975" cy="3390900"/>
          </a:xfrm>
          <a:prstGeom prst="rect">
            <a:avLst/>
          </a:prstGeom>
        </p:spPr>
      </p:pic>
      <p:sp>
        <p:nvSpPr>
          <p:cNvPr id="6" name="Inhaltsplatzhalter 1">
            <a:extLst>
              <a:ext uri="{FF2B5EF4-FFF2-40B4-BE49-F238E27FC236}">
                <a16:creationId xmlns:a16="http://schemas.microsoft.com/office/drawing/2014/main" id="{E360DBD7-0B45-49F0-9BFC-0F0EDB47BDA7}"/>
              </a:ext>
            </a:extLst>
          </p:cNvPr>
          <p:cNvSpPr txBox="1">
            <a:spLocks/>
          </p:cNvSpPr>
          <p:nvPr/>
        </p:nvSpPr>
        <p:spPr>
          <a:xfrm>
            <a:off x="527051" y="5749494"/>
            <a:ext cx="9654012"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t>Kiessling et al. 2019: “Plastic Pirates sample litter at rivers in Germany–Riverside litter and litter sources estimated by schoolchildren” Environmental Pollution 245, 545-557, </a:t>
            </a:r>
            <a:r>
              <a:rPr lang="en-GB" sz="1400" dirty="0">
                <a:hlinkClick r:id="rId3"/>
              </a:rPr>
              <a:t>https://doi.org/10.1016/j.envpol.2018.11.025</a:t>
            </a:r>
            <a:endParaRPr lang="de-DE" sz="1400" dirty="0"/>
          </a:p>
        </p:txBody>
      </p:sp>
    </p:spTree>
    <p:extLst>
      <p:ext uri="{BB962C8B-B14F-4D97-AF65-F5344CB8AC3E}">
        <p14:creationId xmlns:p14="http://schemas.microsoft.com/office/powerpoint/2010/main" val="3727888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C</a:t>
            </a:r>
            <a:r>
              <a:rPr lang="de-DE" sz="3600" b="1" dirty="0"/>
              <a:t>OMMUNICATION IN THE PLASTIC PIRATES PROGRAM</a:t>
            </a:r>
            <a:endParaRPr lang="de-DE" sz="4270" b="1" dirty="0"/>
          </a:p>
        </p:txBody>
      </p:sp>
      <p:sp>
        <p:nvSpPr>
          <p:cNvPr id="11" name="Rechteck 10">
            <a:extLst>
              <a:ext uri="{FF2B5EF4-FFF2-40B4-BE49-F238E27FC236}">
                <a16:creationId xmlns:a16="http://schemas.microsoft.com/office/drawing/2014/main" id="{ABECC823-BC5E-4A96-905F-FCCE8027F8CC}"/>
              </a:ext>
            </a:extLst>
          </p:cNvPr>
          <p:cNvSpPr/>
          <p:nvPr/>
        </p:nvSpPr>
        <p:spPr>
          <a:xfrm>
            <a:off x="814039" y="1229028"/>
            <a:ext cx="312234" cy="276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DE5868F5-8600-482D-A3CF-A2AA63D644C1}"/>
              </a:ext>
            </a:extLst>
          </p:cNvPr>
          <p:cNvSpPr/>
          <p:nvPr/>
        </p:nvSpPr>
        <p:spPr>
          <a:xfrm>
            <a:off x="5488259" y="1176327"/>
            <a:ext cx="312234" cy="276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a:extLst>
              <a:ext uri="{FF2B5EF4-FFF2-40B4-BE49-F238E27FC236}">
                <a16:creationId xmlns:a16="http://schemas.microsoft.com/office/drawing/2014/main" id="{B4151626-426B-415E-83EF-BF60BEE982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6273" y="1367221"/>
            <a:ext cx="7828278" cy="4735199"/>
          </a:xfrm>
          <a:prstGeom prst="rect">
            <a:avLst/>
          </a:prstGeom>
        </p:spPr>
      </p:pic>
      <p:sp>
        <p:nvSpPr>
          <p:cNvPr id="10" name="Textfeld 9">
            <a:extLst>
              <a:ext uri="{FF2B5EF4-FFF2-40B4-BE49-F238E27FC236}">
                <a16:creationId xmlns:a16="http://schemas.microsoft.com/office/drawing/2014/main" id="{F651E1B6-F032-4CF9-B6EE-B4170DC03FB5}"/>
              </a:ext>
            </a:extLst>
          </p:cNvPr>
          <p:cNvSpPr/>
          <p:nvPr/>
        </p:nvSpPr>
        <p:spPr>
          <a:xfrm>
            <a:off x="572174" y="6102420"/>
            <a:ext cx="13379292" cy="737210"/>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GB" sz="1400" b="0" strike="noStrike" spc="-1" dirty="0">
                <a:solidFill>
                  <a:srgbClr val="000000"/>
                </a:solidFill>
                <a:ea typeface="DejaVu Sans"/>
              </a:rPr>
              <a:t>From </a:t>
            </a:r>
            <a:r>
              <a:rPr lang="en-GB" sz="1400" b="0" strike="noStrike" spc="-1" dirty="0" err="1">
                <a:solidFill>
                  <a:srgbClr val="000000"/>
                </a:solidFill>
                <a:ea typeface="DejaVu Sans"/>
              </a:rPr>
              <a:t>Dittmann</a:t>
            </a:r>
            <a:r>
              <a:rPr lang="en-GB" sz="1400" b="0" strike="noStrike" spc="-1" dirty="0">
                <a:solidFill>
                  <a:srgbClr val="000000"/>
                </a:solidFill>
                <a:ea typeface="DejaVu Sans"/>
              </a:rPr>
              <a:t> et al. (2023) “</a:t>
            </a:r>
            <a:r>
              <a:rPr lang="en-US" sz="1400" dirty="0"/>
              <a:t>Sharing communication insights of the citizen science program Plastic Pirates - best practices from 7 years of engaging</a:t>
            </a:r>
            <a:br>
              <a:rPr lang="en-US" sz="1400" dirty="0"/>
            </a:br>
            <a:r>
              <a:rPr lang="en-US" sz="1400" dirty="0"/>
              <a:t>schoolchildren and teachers in plastic pollution research” Frontiers in Environmental Science, </a:t>
            </a:r>
            <a:r>
              <a:rPr lang="en-US" sz="1400" dirty="0">
                <a:hlinkClick r:id="rId3"/>
              </a:rPr>
              <a:t>https://doi.org/10.3389/fenvs.2023.1233103</a:t>
            </a:r>
            <a:r>
              <a:rPr lang="en-US" sz="1400" dirty="0"/>
              <a:t> </a:t>
            </a:r>
            <a:br>
              <a:rPr lang="en-US" sz="1400" dirty="0"/>
            </a:br>
            <a:endParaRPr lang="en-GB" sz="1400" b="0" strike="noStrike" spc="-1" dirty="0"/>
          </a:p>
        </p:txBody>
      </p:sp>
    </p:spTree>
    <p:extLst>
      <p:ext uri="{BB962C8B-B14F-4D97-AF65-F5344CB8AC3E}">
        <p14:creationId xmlns:p14="http://schemas.microsoft.com/office/powerpoint/2010/main" val="1235722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F651E1B6-F032-4CF9-B6EE-B4170DC03FB5}"/>
              </a:ext>
            </a:extLst>
          </p:cNvPr>
          <p:cNvSpPr/>
          <p:nvPr/>
        </p:nvSpPr>
        <p:spPr>
          <a:xfrm>
            <a:off x="367730" y="5374806"/>
            <a:ext cx="11456540" cy="1168097"/>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US" sz="1400" dirty="0"/>
              <a:t>In total 12,767 emails were registered (7,237 emails sent, 5,530 emails received). This represented a little more than 1,000 h of work, assuming every email required 5 minutes of attention, and therefore approximately 37 weeks of employment time (given a work contract typical of the program of ~29 h per week). </a:t>
            </a:r>
            <a:r>
              <a:rPr lang="en-GB" sz="1400" b="0" strike="noStrike" spc="-1" dirty="0">
                <a:solidFill>
                  <a:srgbClr val="000000"/>
                </a:solidFill>
                <a:ea typeface="DejaVu Sans"/>
              </a:rPr>
              <a:t>From </a:t>
            </a:r>
            <a:r>
              <a:rPr lang="en-GB" sz="1400" b="0" strike="noStrike" spc="-1" dirty="0" err="1">
                <a:solidFill>
                  <a:srgbClr val="000000"/>
                </a:solidFill>
                <a:ea typeface="DejaVu Sans"/>
              </a:rPr>
              <a:t>Dittmann</a:t>
            </a:r>
            <a:r>
              <a:rPr lang="en-GB" sz="1400" b="0" strike="noStrike" spc="-1" dirty="0">
                <a:solidFill>
                  <a:srgbClr val="000000"/>
                </a:solidFill>
                <a:ea typeface="DejaVu Sans"/>
              </a:rPr>
              <a:t> et al. (2023) “</a:t>
            </a:r>
            <a:r>
              <a:rPr lang="en-US" sz="1400" dirty="0"/>
              <a:t>Sharing communication insights of the citizen science program Plastic Pirates - best practices from 7 years of engaging schoolchildren and teachers in plastic pollution research” Frontiers in Environmental Science, </a:t>
            </a:r>
            <a:r>
              <a:rPr lang="en-US" sz="1400" dirty="0">
                <a:hlinkClick r:id="rId2"/>
              </a:rPr>
              <a:t>https://doi.org/10.3389/fenvs.2023.1233103</a:t>
            </a:r>
            <a:r>
              <a:rPr lang="en-US" sz="1400" dirty="0"/>
              <a:t> </a:t>
            </a:r>
            <a:br>
              <a:rPr lang="en-US" sz="1400" dirty="0"/>
            </a:br>
            <a:endParaRPr lang="en-GB" sz="1400" b="0" strike="noStrike" spc="-1" dirty="0"/>
          </a:p>
        </p:txBody>
      </p:sp>
      <p:pic>
        <p:nvPicPr>
          <p:cNvPr id="4" name="Grafik 3">
            <a:extLst>
              <a:ext uri="{FF2B5EF4-FFF2-40B4-BE49-F238E27FC236}">
                <a16:creationId xmlns:a16="http://schemas.microsoft.com/office/drawing/2014/main" id="{E64CD925-4A8F-46ED-91D3-2FB832C4BB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841" y="1452714"/>
            <a:ext cx="9371273" cy="3778109"/>
          </a:xfrm>
          <a:prstGeom prst="rect">
            <a:avLst/>
          </a:prstGeom>
        </p:spPr>
      </p:pic>
      <p:sp>
        <p:nvSpPr>
          <p:cNvPr id="7" name="Titel 2">
            <a:extLst>
              <a:ext uri="{FF2B5EF4-FFF2-40B4-BE49-F238E27FC236}">
                <a16:creationId xmlns:a16="http://schemas.microsoft.com/office/drawing/2014/main" id="{D3538F38-6935-44E6-86C6-460EC110B708}"/>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C</a:t>
            </a:r>
            <a:r>
              <a:rPr lang="de-DE" sz="3600" b="1" dirty="0"/>
              <a:t>OMMUNICATION IN THE PLASTIC PIRATES PROGRAM</a:t>
            </a:r>
            <a:endParaRPr lang="de-DE" sz="4270" b="1" dirty="0"/>
          </a:p>
        </p:txBody>
      </p:sp>
    </p:spTree>
    <p:extLst>
      <p:ext uri="{BB962C8B-B14F-4D97-AF65-F5344CB8AC3E}">
        <p14:creationId xmlns:p14="http://schemas.microsoft.com/office/powerpoint/2010/main" val="2482786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S</a:t>
            </a:r>
            <a:r>
              <a:rPr lang="de-DE" sz="3600" b="1" dirty="0"/>
              <a:t>OME INSIGHTS FOR CITIZEN SCIENCE COMMUNICATION</a:t>
            </a:r>
            <a:endParaRPr lang="de-DE" sz="4270" b="1" dirty="0"/>
          </a:p>
        </p:txBody>
      </p:sp>
      <p:sp>
        <p:nvSpPr>
          <p:cNvPr id="4" name="Inhaltsplatzhalter 1">
            <a:extLst>
              <a:ext uri="{FF2B5EF4-FFF2-40B4-BE49-F238E27FC236}">
                <a16:creationId xmlns:a16="http://schemas.microsoft.com/office/drawing/2014/main" id="{6A309C73-2683-4735-B888-B9D04A5BAA82}"/>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800" dirty="0">
                <a:cs typeface="Arial" panose="020B0604020202020204" pitchFamily="34" charset="0"/>
              </a:rPr>
              <a:t>Communication </a:t>
            </a:r>
            <a:r>
              <a:rPr lang="de-DE" sz="1800" dirty="0" err="1">
                <a:cs typeface="Arial" panose="020B0604020202020204" pitchFamily="34" charset="0"/>
              </a:rPr>
              <a:t>is</a:t>
            </a:r>
            <a:r>
              <a:rPr lang="de-DE" sz="1800" dirty="0">
                <a:cs typeface="Arial" panose="020B0604020202020204" pitchFamily="34" charset="0"/>
              </a:rPr>
              <a:t> </a:t>
            </a:r>
            <a:r>
              <a:rPr lang="de-DE" sz="1800" dirty="0" err="1">
                <a:cs typeface="Arial" panose="020B0604020202020204" pitchFamily="34" charset="0"/>
              </a:rPr>
              <a:t>key</a:t>
            </a:r>
            <a:r>
              <a:rPr lang="de-DE" sz="1800" dirty="0">
                <a:cs typeface="Arial" panose="020B0604020202020204" pitchFamily="34" charset="0"/>
              </a:rPr>
              <a:t> in </a:t>
            </a:r>
            <a:r>
              <a:rPr lang="de-DE" sz="1800" dirty="0" err="1">
                <a:cs typeface="Arial" panose="020B0604020202020204" pitchFamily="34" charset="0"/>
              </a:rPr>
              <a:t>collaborative</a:t>
            </a:r>
            <a:r>
              <a:rPr lang="de-DE" sz="1800" dirty="0">
                <a:cs typeface="Arial" panose="020B0604020202020204" pitchFamily="34" charset="0"/>
              </a:rPr>
              <a:t> </a:t>
            </a:r>
            <a:r>
              <a:rPr lang="de-DE" sz="1800" dirty="0" err="1">
                <a:cs typeface="Arial" panose="020B0604020202020204" pitchFamily="34" charset="0"/>
              </a:rPr>
              <a:t>research</a:t>
            </a:r>
            <a:r>
              <a:rPr lang="de-DE" sz="1800" dirty="0">
                <a:cs typeface="Arial" panose="020B0604020202020204" pitchFamily="34" charset="0"/>
              </a:rPr>
              <a:t> initiatives and </a:t>
            </a:r>
            <a:r>
              <a:rPr lang="de-DE" sz="1800" dirty="0" err="1">
                <a:cs typeface="Arial" panose="020B0604020202020204" pitchFamily="34" charset="0"/>
              </a:rPr>
              <a:t>usually</a:t>
            </a:r>
            <a:r>
              <a:rPr lang="de-DE" sz="1800" dirty="0">
                <a:cs typeface="Arial" panose="020B0604020202020204" pitchFamily="34" charset="0"/>
              </a:rPr>
              <a:t> </a:t>
            </a:r>
            <a:r>
              <a:rPr lang="de-DE" sz="1800" dirty="0" err="1">
                <a:cs typeface="Arial" panose="020B0604020202020204" pitchFamily="34" charset="0"/>
              </a:rPr>
              <a:t>the</a:t>
            </a:r>
            <a:r>
              <a:rPr lang="de-DE" sz="1800" dirty="0">
                <a:cs typeface="Arial" panose="020B0604020202020204" pitchFamily="34" charset="0"/>
              </a:rPr>
              <a:t> </a:t>
            </a:r>
            <a:r>
              <a:rPr lang="de-DE" sz="1800" dirty="0" err="1">
                <a:cs typeface="Arial" panose="020B0604020202020204" pitchFamily="34" charset="0"/>
              </a:rPr>
              <a:t>main</a:t>
            </a:r>
            <a:r>
              <a:rPr lang="de-DE" sz="1800" dirty="0">
                <a:cs typeface="Arial" panose="020B0604020202020204" pitchFamily="34" charset="0"/>
              </a:rPr>
              <a:t> </a:t>
            </a:r>
            <a:r>
              <a:rPr lang="de-DE" sz="1800" dirty="0" err="1">
                <a:cs typeface="Arial" panose="020B0604020202020204" pitchFamily="34" charset="0"/>
              </a:rPr>
              <a:t>work</a:t>
            </a:r>
            <a:r>
              <a:rPr lang="de-DE" sz="1800" dirty="0">
                <a:cs typeface="Arial" panose="020B0604020202020204" pitchFamily="34" charset="0"/>
              </a:rPr>
              <a:t> </a:t>
            </a:r>
            <a:r>
              <a:rPr lang="de-DE" sz="1800" dirty="0" err="1">
                <a:cs typeface="Arial" panose="020B0604020202020204" pitchFamily="34" charset="0"/>
              </a:rPr>
              <a:t>package</a:t>
            </a:r>
            <a:endParaRPr lang="de-DE" sz="1800" dirty="0">
              <a:cs typeface="Arial" panose="020B0604020202020204" pitchFamily="34" charset="0"/>
            </a:endParaRPr>
          </a:p>
          <a:p>
            <a:r>
              <a:rPr lang="de-DE" sz="1800" dirty="0">
                <a:cs typeface="Arial" panose="020B0604020202020204" pitchFamily="34" charset="0"/>
              </a:rPr>
              <a:t>Try </a:t>
            </a:r>
            <a:r>
              <a:rPr lang="de-DE" sz="1800" dirty="0" err="1">
                <a:cs typeface="Arial" panose="020B0604020202020204" pitchFamily="34" charset="0"/>
              </a:rPr>
              <a:t>to</a:t>
            </a:r>
            <a:r>
              <a:rPr lang="de-DE" sz="1800" dirty="0">
                <a:cs typeface="Arial" panose="020B0604020202020204" pitchFamily="34" charset="0"/>
              </a:rPr>
              <a:t> </a:t>
            </a:r>
            <a:r>
              <a:rPr lang="de-DE" sz="1800" dirty="0" err="1">
                <a:cs typeface="Arial" panose="020B0604020202020204" pitchFamily="34" charset="0"/>
              </a:rPr>
              <a:t>foresee</a:t>
            </a:r>
            <a:r>
              <a:rPr lang="de-DE" sz="1800" dirty="0">
                <a:cs typeface="Arial" panose="020B0604020202020204" pitchFamily="34" charset="0"/>
              </a:rPr>
              <a:t> </a:t>
            </a:r>
            <a:r>
              <a:rPr lang="de-DE" sz="1800" dirty="0" err="1">
                <a:cs typeface="Arial" panose="020B0604020202020204" pitchFamily="34" charset="0"/>
              </a:rPr>
              <a:t>phases</a:t>
            </a:r>
            <a:r>
              <a:rPr lang="de-DE" sz="1800" dirty="0">
                <a:cs typeface="Arial" panose="020B0604020202020204" pitchFamily="34" charset="0"/>
              </a:rPr>
              <a:t> </a:t>
            </a:r>
            <a:r>
              <a:rPr lang="de-DE" sz="1800" dirty="0" err="1">
                <a:cs typeface="Arial" panose="020B0604020202020204" pitchFamily="34" charset="0"/>
              </a:rPr>
              <a:t>with</a:t>
            </a:r>
            <a:r>
              <a:rPr lang="de-DE" sz="1800" dirty="0">
                <a:cs typeface="Arial" panose="020B0604020202020204" pitchFamily="34" charset="0"/>
              </a:rPr>
              <a:t> extra </a:t>
            </a:r>
            <a:r>
              <a:rPr lang="de-DE" sz="1800" dirty="0" err="1">
                <a:cs typeface="Arial" panose="020B0604020202020204" pitchFamily="34" charset="0"/>
              </a:rPr>
              <a:t>communication</a:t>
            </a:r>
            <a:r>
              <a:rPr lang="de-DE" sz="1800" dirty="0">
                <a:cs typeface="Arial" panose="020B0604020202020204" pitchFamily="34" charset="0"/>
              </a:rPr>
              <a:t> </a:t>
            </a:r>
            <a:r>
              <a:rPr lang="de-DE" sz="1800" dirty="0" err="1">
                <a:cs typeface="Arial" panose="020B0604020202020204" pitchFamily="34" charset="0"/>
              </a:rPr>
              <a:t>workload</a:t>
            </a:r>
            <a:r>
              <a:rPr lang="de-DE" sz="1800" dirty="0">
                <a:cs typeface="Arial" panose="020B0604020202020204" pitchFamily="34" charset="0"/>
              </a:rPr>
              <a:t> and </a:t>
            </a:r>
            <a:r>
              <a:rPr lang="de-DE" sz="1800" dirty="0" err="1">
                <a:cs typeface="Arial" panose="020B0604020202020204" pitchFamily="34" charset="0"/>
              </a:rPr>
              <a:t>enlist</a:t>
            </a:r>
            <a:r>
              <a:rPr lang="de-DE" sz="1800" dirty="0">
                <a:cs typeface="Arial" panose="020B0604020202020204" pitchFamily="34" charset="0"/>
              </a:rPr>
              <a:t> </a:t>
            </a:r>
            <a:r>
              <a:rPr lang="de-DE" sz="1800" dirty="0" err="1">
                <a:cs typeface="Arial" panose="020B0604020202020204" pitchFamily="34" charset="0"/>
              </a:rPr>
              <a:t>help</a:t>
            </a:r>
            <a:endParaRPr lang="de-DE" sz="1800" dirty="0">
              <a:cs typeface="Arial" panose="020B0604020202020204" pitchFamily="34" charset="0"/>
            </a:endParaRPr>
          </a:p>
          <a:p>
            <a:r>
              <a:rPr lang="de-DE" sz="1800" dirty="0">
                <a:cs typeface="Arial" panose="020B0604020202020204" pitchFamily="34" charset="0"/>
              </a:rPr>
              <a:t>Use </a:t>
            </a:r>
            <a:r>
              <a:rPr lang="de-DE" sz="1800" dirty="0" err="1">
                <a:cs typeface="Arial" panose="020B0604020202020204" pitchFamily="34" charset="0"/>
              </a:rPr>
              <a:t>communication</a:t>
            </a:r>
            <a:r>
              <a:rPr lang="de-DE" sz="1800" dirty="0">
                <a:cs typeface="Arial" panose="020B0604020202020204" pitchFamily="34" charset="0"/>
              </a:rPr>
              <a:t> </a:t>
            </a:r>
            <a:r>
              <a:rPr lang="de-DE" sz="1800" dirty="0" err="1">
                <a:cs typeface="Arial" panose="020B0604020202020204" pitchFamily="34" charset="0"/>
              </a:rPr>
              <a:t>channels</a:t>
            </a:r>
            <a:r>
              <a:rPr lang="de-DE" sz="1800" dirty="0">
                <a:cs typeface="Arial" panose="020B0604020202020204" pitchFamily="34" charset="0"/>
              </a:rPr>
              <a:t> </a:t>
            </a:r>
            <a:r>
              <a:rPr lang="de-DE" sz="1800" dirty="0" err="1">
                <a:cs typeface="Arial" panose="020B0604020202020204" pitchFamily="34" charset="0"/>
              </a:rPr>
              <a:t>the</a:t>
            </a:r>
            <a:r>
              <a:rPr lang="de-DE" sz="1800" dirty="0">
                <a:cs typeface="Arial" panose="020B0604020202020204" pitchFamily="34" charset="0"/>
              </a:rPr>
              <a:t> </a:t>
            </a:r>
            <a:r>
              <a:rPr lang="de-DE" sz="1800" dirty="0" err="1">
                <a:cs typeface="Arial" panose="020B0604020202020204" pitchFamily="34" charset="0"/>
              </a:rPr>
              <a:t>participants</a:t>
            </a:r>
            <a:r>
              <a:rPr lang="de-DE" sz="1800" dirty="0">
                <a:cs typeface="Arial" panose="020B0604020202020204" pitchFamily="34" charset="0"/>
              </a:rPr>
              <a:t> </a:t>
            </a:r>
            <a:r>
              <a:rPr lang="de-DE" sz="1800" dirty="0" err="1">
                <a:cs typeface="Arial" panose="020B0604020202020204" pitchFamily="34" charset="0"/>
              </a:rPr>
              <a:t>are</a:t>
            </a:r>
            <a:r>
              <a:rPr lang="de-DE" sz="1800" dirty="0">
                <a:cs typeface="Arial" panose="020B0604020202020204" pitchFamily="34" charset="0"/>
              </a:rPr>
              <a:t> </a:t>
            </a:r>
            <a:r>
              <a:rPr lang="de-DE" sz="1800" dirty="0" err="1">
                <a:cs typeface="Arial" panose="020B0604020202020204" pitchFamily="34" charset="0"/>
              </a:rPr>
              <a:t>familiar</a:t>
            </a:r>
            <a:r>
              <a:rPr lang="de-DE" sz="1800" dirty="0">
                <a:cs typeface="Arial" panose="020B0604020202020204" pitchFamily="34" charset="0"/>
              </a:rPr>
              <a:t> </a:t>
            </a:r>
            <a:r>
              <a:rPr lang="de-DE" sz="1800" dirty="0" err="1">
                <a:cs typeface="Arial" panose="020B0604020202020204" pitchFamily="34" charset="0"/>
              </a:rPr>
              <a:t>with</a:t>
            </a:r>
            <a:r>
              <a:rPr lang="de-DE" sz="1800" dirty="0">
                <a:cs typeface="Arial" panose="020B0604020202020204" pitchFamily="34" charset="0"/>
              </a:rPr>
              <a:t> (</a:t>
            </a:r>
            <a:r>
              <a:rPr lang="de-DE" sz="1800" dirty="0" err="1">
                <a:cs typeface="Arial" panose="020B0604020202020204" pitchFamily="34" charset="0"/>
              </a:rPr>
              <a:t>dedicated</a:t>
            </a:r>
            <a:r>
              <a:rPr lang="de-DE" sz="1800" dirty="0">
                <a:cs typeface="Arial" panose="020B0604020202020204" pitchFamily="34" charset="0"/>
              </a:rPr>
              <a:t> </a:t>
            </a:r>
            <a:r>
              <a:rPr lang="de-DE" sz="1800" dirty="0" err="1">
                <a:cs typeface="Arial" panose="020B0604020202020204" pitchFamily="34" charset="0"/>
              </a:rPr>
              <a:t>forms</a:t>
            </a:r>
            <a:r>
              <a:rPr lang="de-DE" sz="1800" dirty="0">
                <a:cs typeface="Arial" panose="020B0604020202020204" pitchFamily="34" charset="0"/>
              </a:rPr>
              <a:t> and </a:t>
            </a:r>
            <a:r>
              <a:rPr lang="de-DE" sz="1800" dirty="0" err="1">
                <a:cs typeface="Arial" panose="020B0604020202020204" pitchFamily="34" charset="0"/>
              </a:rPr>
              <a:t>websites</a:t>
            </a:r>
            <a:r>
              <a:rPr lang="de-DE" sz="1800" dirty="0">
                <a:cs typeface="Arial" panose="020B0604020202020204" pitchFamily="34" charset="0"/>
              </a:rPr>
              <a:t> </a:t>
            </a:r>
            <a:r>
              <a:rPr lang="de-DE" sz="1800" dirty="0" err="1">
                <a:cs typeface="Arial" panose="020B0604020202020204" pitchFamily="34" charset="0"/>
              </a:rPr>
              <a:t>may</a:t>
            </a:r>
            <a:r>
              <a:rPr lang="de-DE" sz="1800" dirty="0">
                <a:cs typeface="Arial" panose="020B0604020202020204" pitchFamily="34" charset="0"/>
              </a:rPr>
              <a:t> </a:t>
            </a:r>
            <a:r>
              <a:rPr lang="de-DE" sz="1800" dirty="0" err="1">
                <a:cs typeface="Arial" panose="020B0604020202020204" pitchFamily="34" charset="0"/>
              </a:rPr>
              <a:t>make</a:t>
            </a:r>
            <a:r>
              <a:rPr lang="de-DE" sz="1800" dirty="0">
                <a:cs typeface="Arial" panose="020B0604020202020204" pitchFamily="34" charset="0"/>
              </a:rPr>
              <a:t> </a:t>
            </a:r>
            <a:r>
              <a:rPr lang="de-DE" sz="1800" dirty="0" err="1">
                <a:cs typeface="Arial" panose="020B0604020202020204" pitchFamily="34" charset="0"/>
              </a:rPr>
              <a:t>your</a:t>
            </a:r>
            <a:r>
              <a:rPr lang="de-DE" sz="1800" dirty="0">
                <a:cs typeface="Arial" panose="020B0604020202020204" pitchFamily="34" charset="0"/>
              </a:rPr>
              <a:t> </a:t>
            </a:r>
            <a:r>
              <a:rPr lang="de-DE" sz="1800" dirty="0" err="1">
                <a:cs typeface="Arial" panose="020B0604020202020204" pitchFamily="34" charset="0"/>
              </a:rPr>
              <a:t>life</a:t>
            </a:r>
            <a:r>
              <a:rPr lang="de-DE" sz="1800" dirty="0">
                <a:cs typeface="Arial" panose="020B0604020202020204" pitchFamily="34" charset="0"/>
              </a:rPr>
              <a:t> </a:t>
            </a:r>
            <a:r>
              <a:rPr lang="de-DE" sz="1800" dirty="0" err="1">
                <a:cs typeface="Arial" panose="020B0604020202020204" pitchFamily="34" charset="0"/>
              </a:rPr>
              <a:t>easier</a:t>
            </a:r>
            <a:r>
              <a:rPr lang="de-DE" sz="1800" dirty="0">
                <a:cs typeface="Arial" panose="020B0604020202020204" pitchFamily="34" charset="0"/>
              </a:rPr>
              <a:t> but not </a:t>
            </a:r>
            <a:r>
              <a:rPr lang="de-DE" sz="1800" dirty="0" err="1">
                <a:cs typeface="Arial" panose="020B0604020202020204" pitchFamily="34" charset="0"/>
              </a:rPr>
              <a:t>necessarily</a:t>
            </a:r>
            <a:r>
              <a:rPr lang="de-DE" sz="1800" dirty="0">
                <a:cs typeface="Arial" panose="020B0604020202020204" pitchFamily="34" charset="0"/>
              </a:rPr>
              <a:t> </a:t>
            </a:r>
            <a:r>
              <a:rPr lang="de-DE" sz="1800" dirty="0" err="1">
                <a:cs typeface="Arial" panose="020B0604020202020204" pitchFamily="34" charset="0"/>
              </a:rPr>
              <a:t>that</a:t>
            </a:r>
            <a:r>
              <a:rPr lang="de-DE" sz="1800" dirty="0">
                <a:cs typeface="Arial" panose="020B0604020202020204" pitchFamily="34" charset="0"/>
              </a:rPr>
              <a:t> </a:t>
            </a:r>
            <a:r>
              <a:rPr lang="de-DE" sz="1800" dirty="0" err="1">
                <a:cs typeface="Arial" panose="020B0604020202020204" pitchFamily="34" charset="0"/>
              </a:rPr>
              <a:t>of</a:t>
            </a:r>
            <a:r>
              <a:rPr lang="de-DE" sz="1800" dirty="0">
                <a:cs typeface="Arial" panose="020B0604020202020204" pitchFamily="34" charset="0"/>
              </a:rPr>
              <a:t> </a:t>
            </a:r>
            <a:r>
              <a:rPr lang="de-DE" sz="1800" dirty="0" err="1">
                <a:cs typeface="Arial" panose="020B0604020202020204" pitchFamily="34" charset="0"/>
              </a:rPr>
              <a:t>participants</a:t>
            </a:r>
            <a:r>
              <a:rPr lang="de-DE" sz="1800" dirty="0">
                <a:cs typeface="Arial" panose="020B0604020202020204" pitchFamily="34" charset="0"/>
              </a:rPr>
              <a:t>)</a:t>
            </a:r>
          </a:p>
          <a:p>
            <a:r>
              <a:rPr lang="de-DE" sz="1800" dirty="0">
                <a:cs typeface="Arial" panose="020B0604020202020204" pitchFamily="34" charset="0"/>
              </a:rPr>
              <a:t>Find a </a:t>
            </a:r>
            <a:r>
              <a:rPr lang="de-DE" sz="1800" dirty="0" err="1">
                <a:cs typeface="Arial" panose="020B0604020202020204" pitchFamily="34" charset="0"/>
              </a:rPr>
              <a:t>solution</a:t>
            </a:r>
            <a:r>
              <a:rPr lang="de-DE" sz="1800" dirty="0">
                <a:cs typeface="Arial" panose="020B0604020202020204" pitchFamily="34" charset="0"/>
              </a:rPr>
              <a:t> </a:t>
            </a:r>
            <a:r>
              <a:rPr lang="de-DE" sz="1800" dirty="0" err="1">
                <a:cs typeface="Arial" panose="020B0604020202020204" pitchFamily="34" charset="0"/>
              </a:rPr>
              <a:t>to</a:t>
            </a:r>
            <a:r>
              <a:rPr lang="de-DE" sz="1800" dirty="0">
                <a:cs typeface="Arial" panose="020B0604020202020204" pitchFamily="34" charset="0"/>
              </a:rPr>
              <a:t> </a:t>
            </a:r>
            <a:r>
              <a:rPr lang="de-DE" sz="1800" dirty="0" err="1">
                <a:cs typeface="Arial" panose="020B0604020202020204" pitchFamily="34" charset="0"/>
              </a:rPr>
              <a:t>the</a:t>
            </a:r>
            <a:r>
              <a:rPr lang="de-DE" sz="1800" dirty="0">
                <a:cs typeface="Arial" panose="020B0604020202020204" pitchFamily="34" charset="0"/>
              </a:rPr>
              <a:t> </a:t>
            </a:r>
            <a:r>
              <a:rPr lang="de-DE" sz="1800" dirty="0" err="1">
                <a:cs typeface="Arial" panose="020B0604020202020204" pitchFamily="34" charset="0"/>
              </a:rPr>
              <a:t>common</a:t>
            </a:r>
            <a:r>
              <a:rPr lang="de-DE" sz="1800" dirty="0">
                <a:cs typeface="Arial" panose="020B0604020202020204" pitchFamily="34" charset="0"/>
              </a:rPr>
              <a:t> </a:t>
            </a:r>
            <a:r>
              <a:rPr lang="de-DE" sz="1800" dirty="0" err="1">
                <a:cs typeface="Arial" panose="020B0604020202020204" pitchFamily="34" charset="0"/>
              </a:rPr>
              <a:t>problem</a:t>
            </a:r>
            <a:r>
              <a:rPr lang="de-DE" sz="1800" dirty="0">
                <a:cs typeface="Arial" panose="020B0604020202020204" pitchFamily="34" charset="0"/>
              </a:rPr>
              <a:t> </a:t>
            </a:r>
            <a:r>
              <a:rPr lang="de-DE" sz="1800" dirty="0" err="1">
                <a:cs typeface="Arial" panose="020B0604020202020204" pitchFamily="34" charset="0"/>
              </a:rPr>
              <a:t>that</a:t>
            </a:r>
            <a:r>
              <a:rPr lang="de-DE" sz="1800" dirty="0">
                <a:cs typeface="Arial" panose="020B0604020202020204" pitchFamily="34" charset="0"/>
              </a:rPr>
              <a:t> </a:t>
            </a:r>
            <a:r>
              <a:rPr lang="de-DE" sz="1800" dirty="0" err="1">
                <a:cs typeface="Arial" panose="020B0604020202020204" pitchFamily="34" charset="0"/>
              </a:rPr>
              <a:t>processing</a:t>
            </a:r>
            <a:r>
              <a:rPr lang="de-DE" sz="1800" dirty="0">
                <a:cs typeface="Arial" panose="020B0604020202020204" pitchFamily="34" charset="0"/>
              </a:rPr>
              <a:t>, </a:t>
            </a:r>
            <a:r>
              <a:rPr lang="de-DE" sz="1800" dirty="0" err="1">
                <a:cs typeface="Arial" panose="020B0604020202020204" pitchFamily="34" charset="0"/>
              </a:rPr>
              <a:t>analysing</a:t>
            </a:r>
            <a:r>
              <a:rPr lang="de-DE" sz="1800" dirty="0">
                <a:cs typeface="Arial" panose="020B0604020202020204" pitchFamily="34" charset="0"/>
              </a:rPr>
              <a:t> and </a:t>
            </a:r>
            <a:r>
              <a:rPr lang="de-DE" sz="1800" dirty="0" err="1">
                <a:cs typeface="Arial" panose="020B0604020202020204" pitchFamily="34" charset="0"/>
              </a:rPr>
              <a:t>publishing</a:t>
            </a:r>
            <a:r>
              <a:rPr lang="de-DE" sz="1800" dirty="0">
                <a:cs typeface="Arial" panose="020B0604020202020204" pitchFamily="34" charset="0"/>
              </a:rPr>
              <a:t> </a:t>
            </a:r>
            <a:r>
              <a:rPr lang="de-DE" sz="1800" dirty="0" err="1">
                <a:cs typeface="Arial" panose="020B0604020202020204" pitchFamily="34" charset="0"/>
              </a:rPr>
              <a:t>output</a:t>
            </a:r>
            <a:r>
              <a:rPr lang="de-DE" sz="1800" dirty="0">
                <a:cs typeface="Arial" panose="020B0604020202020204" pitchFamily="34" charset="0"/>
              </a:rPr>
              <a:t> </a:t>
            </a:r>
            <a:r>
              <a:rPr lang="de-DE" sz="1800" dirty="0" err="1">
                <a:cs typeface="Arial" panose="020B0604020202020204" pitchFamily="34" charset="0"/>
              </a:rPr>
              <a:t>of</a:t>
            </a:r>
            <a:r>
              <a:rPr lang="de-DE" sz="1800" dirty="0">
                <a:cs typeface="Arial" panose="020B0604020202020204" pitchFamily="34" charset="0"/>
              </a:rPr>
              <a:t> </a:t>
            </a:r>
            <a:r>
              <a:rPr lang="de-DE" sz="1800" dirty="0" err="1">
                <a:cs typeface="Arial" panose="020B0604020202020204" pitchFamily="34" charset="0"/>
              </a:rPr>
              <a:t>participants</a:t>
            </a:r>
            <a:r>
              <a:rPr lang="de-DE" sz="1800" dirty="0">
                <a:cs typeface="Arial" panose="020B0604020202020204" pitchFamily="34" charset="0"/>
              </a:rPr>
              <a:t> </a:t>
            </a:r>
            <a:r>
              <a:rPr lang="de-DE" sz="1800" dirty="0" err="1">
                <a:cs typeface="Arial" panose="020B0604020202020204" pitchFamily="34" charset="0"/>
              </a:rPr>
              <a:t>takes</a:t>
            </a:r>
            <a:r>
              <a:rPr lang="de-DE" sz="1800" dirty="0">
                <a:cs typeface="Arial" panose="020B0604020202020204" pitchFamily="34" charset="0"/>
              </a:rPr>
              <a:t> a </a:t>
            </a:r>
            <a:r>
              <a:rPr lang="de-DE" sz="1800" dirty="0" err="1">
                <a:cs typeface="Arial" panose="020B0604020202020204" pitchFamily="34" charset="0"/>
              </a:rPr>
              <a:t>long</a:t>
            </a:r>
            <a:r>
              <a:rPr lang="de-DE" sz="1800" dirty="0">
                <a:cs typeface="Arial" panose="020B0604020202020204" pitchFamily="34" charset="0"/>
              </a:rPr>
              <a:t> time (e.g. </a:t>
            </a:r>
            <a:r>
              <a:rPr lang="de-DE" sz="1800" dirty="0" err="1">
                <a:cs typeface="Arial" panose="020B0604020202020204" pitchFamily="34" charset="0"/>
              </a:rPr>
              <a:t>regular</a:t>
            </a:r>
            <a:r>
              <a:rPr lang="de-DE" sz="1800" dirty="0">
                <a:cs typeface="Arial" panose="020B0604020202020204" pitchFamily="34" charset="0"/>
              </a:rPr>
              <a:t> </a:t>
            </a:r>
            <a:r>
              <a:rPr lang="de-DE" sz="1800" dirty="0" err="1">
                <a:cs typeface="Arial" panose="020B0604020202020204" pitchFamily="34" charset="0"/>
              </a:rPr>
              <a:t>small</a:t>
            </a:r>
            <a:r>
              <a:rPr lang="de-DE" sz="1800" dirty="0">
                <a:cs typeface="Arial" panose="020B0604020202020204" pitchFamily="34" charset="0"/>
              </a:rPr>
              <a:t> </a:t>
            </a:r>
            <a:r>
              <a:rPr lang="de-DE" sz="1800" dirty="0" err="1">
                <a:cs typeface="Arial" panose="020B0604020202020204" pitchFamily="34" charset="0"/>
              </a:rPr>
              <a:t>updates</a:t>
            </a:r>
            <a:r>
              <a:rPr lang="de-DE" sz="1800" dirty="0">
                <a:cs typeface="Arial" panose="020B0604020202020204" pitchFamily="34" charset="0"/>
              </a:rPr>
              <a:t> via email </a:t>
            </a:r>
            <a:r>
              <a:rPr lang="de-DE" sz="1800" dirty="0" err="1">
                <a:cs typeface="Arial" panose="020B0604020202020204" pitchFamily="34" charset="0"/>
              </a:rPr>
              <a:t>or</a:t>
            </a:r>
            <a:r>
              <a:rPr lang="de-DE" sz="1800" dirty="0">
                <a:cs typeface="Arial" panose="020B0604020202020204" pitchFamily="34" charset="0"/>
              </a:rPr>
              <a:t> social </a:t>
            </a:r>
            <a:r>
              <a:rPr lang="de-DE" sz="1800" dirty="0" err="1">
                <a:cs typeface="Arial" panose="020B0604020202020204" pitchFamily="34" charset="0"/>
              </a:rPr>
              <a:t>media</a:t>
            </a:r>
            <a:r>
              <a:rPr lang="de-DE" sz="1800" dirty="0">
                <a:cs typeface="Arial" panose="020B0604020202020204" pitchFamily="34" charset="0"/>
              </a:rPr>
              <a:t>, </a:t>
            </a:r>
            <a:r>
              <a:rPr lang="de-DE" sz="1800" dirty="0" err="1">
                <a:cs typeface="Arial" panose="020B0604020202020204" pitchFamily="34" charset="0"/>
              </a:rPr>
              <a:t>illustrating</a:t>
            </a:r>
            <a:r>
              <a:rPr lang="de-DE" sz="1800" dirty="0">
                <a:cs typeface="Arial" panose="020B0604020202020204" pitchFamily="34" charset="0"/>
              </a:rPr>
              <a:t> </a:t>
            </a:r>
            <a:r>
              <a:rPr lang="de-DE" sz="1800" dirty="0" err="1">
                <a:cs typeface="Arial" panose="020B0604020202020204" pitchFamily="34" charset="0"/>
              </a:rPr>
              <a:t>progress</a:t>
            </a:r>
            <a:r>
              <a:rPr lang="de-DE" sz="1800" dirty="0">
                <a:cs typeface="Arial" panose="020B0604020202020204" pitchFamily="34" charset="0"/>
              </a:rPr>
              <a:t> and </a:t>
            </a:r>
            <a:r>
              <a:rPr lang="de-DE" sz="1800" dirty="0" err="1">
                <a:cs typeface="Arial" panose="020B0604020202020204" pitchFamily="34" charset="0"/>
              </a:rPr>
              <a:t>failure</a:t>
            </a:r>
            <a:r>
              <a:rPr lang="de-DE" sz="1800" dirty="0">
                <a:cs typeface="Arial" panose="020B0604020202020204" pitchFamily="34" charset="0"/>
              </a:rPr>
              <a:t>)</a:t>
            </a:r>
          </a:p>
          <a:p>
            <a:r>
              <a:rPr lang="de-DE" sz="1800" dirty="0">
                <a:cs typeface="Arial" panose="020B0604020202020204" pitchFamily="34" charset="0"/>
              </a:rPr>
              <a:t>Be transparent and </a:t>
            </a:r>
            <a:r>
              <a:rPr lang="de-DE" sz="1800" dirty="0" err="1">
                <a:cs typeface="Arial" panose="020B0604020202020204" pitchFamily="34" charset="0"/>
              </a:rPr>
              <a:t>share</a:t>
            </a:r>
            <a:r>
              <a:rPr lang="de-DE" sz="1800" dirty="0">
                <a:cs typeface="Arial" panose="020B0604020202020204" pitchFamily="34" charset="0"/>
              </a:rPr>
              <a:t> </a:t>
            </a:r>
            <a:r>
              <a:rPr lang="de-DE" sz="1800" dirty="0" err="1">
                <a:cs typeface="Arial" panose="020B0604020202020204" pitchFamily="34" charset="0"/>
              </a:rPr>
              <a:t>insights</a:t>
            </a:r>
            <a:r>
              <a:rPr lang="de-DE" sz="1800" dirty="0">
                <a:cs typeface="Arial" panose="020B0604020202020204" pitchFamily="34" charset="0"/>
              </a:rPr>
              <a:t> </a:t>
            </a:r>
            <a:r>
              <a:rPr lang="de-DE" sz="1800" dirty="0" err="1">
                <a:cs typeface="Arial" panose="020B0604020202020204" pitchFamily="34" charset="0"/>
              </a:rPr>
              <a:t>into</a:t>
            </a:r>
            <a:r>
              <a:rPr lang="de-DE" sz="1800" dirty="0">
                <a:cs typeface="Arial" panose="020B0604020202020204" pitchFamily="34" charset="0"/>
              </a:rPr>
              <a:t> </a:t>
            </a:r>
            <a:r>
              <a:rPr lang="de-DE" sz="1800" dirty="0" err="1">
                <a:cs typeface="Arial" panose="020B0604020202020204" pitchFamily="34" charset="0"/>
              </a:rPr>
              <a:t>how</a:t>
            </a:r>
            <a:r>
              <a:rPr lang="de-DE" sz="1800" dirty="0">
                <a:cs typeface="Arial" panose="020B0604020202020204" pitchFamily="34" charset="0"/>
              </a:rPr>
              <a:t> </a:t>
            </a:r>
            <a:r>
              <a:rPr lang="de-DE" sz="1800" dirty="0" err="1">
                <a:cs typeface="Arial" panose="020B0604020202020204" pitchFamily="34" charset="0"/>
              </a:rPr>
              <a:t>science</a:t>
            </a:r>
            <a:r>
              <a:rPr lang="de-DE" sz="1800" dirty="0">
                <a:cs typeface="Arial" panose="020B0604020202020204" pitchFamily="34" charset="0"/>
              </a:rPr>
              <a:t> </a:t>
            </a:r>
            <a:r>
              <a:rPr lang="de-DE" sz="1800" dirty="0" err="1">
                <a:cs typeface="Arial" panose="020B0604020202020204" pitchFamily="34" charset="0"/>
              </a:rPr>
              <a:t>works</a:t>
            </a:r>
            <a:r>
              <a:rPr lang="de-DE" sz="1800" dirty="0">
                <a:cs typeface="Arial" panose="020B0604020202020204" pitchFamily="34" charset="0"/>
              </a:rPr>
              <a:t>, also after </a:t>
            </a:r>
            <a:r>
              <a:rPr lang="de-DE" sz="1800" dirty="0" err="1">
                <a:cs typeface="Arial" panose="020B0604020202020204" pitchFamily="34" charset="0"/>
              </a:rPr>
              <a:t>the</a:t>
            </a:r>
            <a:r>
              <a:rPr lang="de-DE" sz="1800" dirty="0">
                <a:cs typeface="Arial" panose="020B0604020202020204" pitchFamily="34" charset="0"/>
              </a:rPr>
              <a:t> </a:t>
            </a:r>
            <a:r>
              <a:rPr lang="de-DE" sz="1800" dirty="0" err="1">
                <a:cs typeface="Arial" panose="020B0604020202020204" pitchFamily="34" charset="0"/>
              </a:rPr>
              <a:t>active</a:t>
            </a:r>
            <a:r>
              <a:rPr lang="de-DE" sz="1800" dirty="0">
                <a:cs typeface="Arial" panose="020B0604020202020204" pitchFamily="34" charset="0"/>
              </a:rPr>
              <a:t> </a:t>
            </a:r>
            <a:r>
              <a:rPr lang="de-DE" sz="1800" dirty="0" err="1">
                <a:cs typeface="Arial" panose="020B0604020202020204" pitchFamily="34" charset="0"/>
              </a:rPr>
              <a:t>involvement</a:t>
            </a:r>
            <a:r>
              <a:rPr lang="de-DE" sz="1800" dirty="0">
                <a:cs typeface="Arial" panose="020B0604020202020204" pitchFamily="34" charset="0"/>
              </a:rPr>
              <a:t> </a:t>
            </a:r>
            <a:r>
              <a:rPr lang="de-DE" sz="1800" dirty="0" err="1">
                <a:cs typeface="Arial" panose="020B0604020202020204" pitchFamily="34" charset="0"/>
              </a:rPr>
              <a:t>of</a:t>
            </a:r>
            <a:r>
              <a:rPr lang="de-DE" sz="1800" dirty="0">
                <a:cs typeface="Arial" panose="020B0604020202020204" pitchFamily="34" charset="0"/>
              </a:rPr>
              <a:t> </a:t>
            </a:r>
            <a:r>
              <a:rPr lang="de-DE" sz="1800" dirty="0" err="1">
                <a:cs typeface="Arial" panose="020B0604020202020204" pitchFamily="34" charset="0"/>
              </a:rPr>
              <a:t>participants</a:t>
            </a:r>
            <a:r>
              <a:rPr lang="de-DE" sz="1800" dirty="0">
                <a:cs typeface="Arial" panose="020B0604020202020204" pitchFamily="34" charset="0"/>
              </a:rPr>
              <a:t> in </a:t>
            </a:r>
            <a:r>
              <a:rPr lang="de-DE" sz="1800" dirty="0" err="1">
                <a:cs typeface="Arial" panose="020B0604020202020204" pitchFamily="34" charset="0"/>
              </a:rPr>
              <a:t>the</a:t>
            </a:r>
            <a:r>
              <a:rPr lang="de-DE" sz="1800" dirty="0">
                <a:cs typeface="Arial" panose="020B0604020202020204" pitchFamily="34" charset="0"/>
              </a:rPr>
              <a:t> </a:t>
            </a:r>
            <a:r>
              <a:rPr lang="de-DE" sz="1800" dirty="0" err="1">
                <a:cs typeface="Arial" panose="020B0604020202020204" pitchFamily="34" charset="0"/>
              </a:rPr>
              <a:t>research</a:t>
            </a:r>
            <a:r>
              <a:rPr lang="de-DE" sz="1800" dirty="0">
                <a:cs typeface="Arial" panose="020B0604020202020204" pitchFamily="34" charset="0"/>
              </a:rPr>
              <a:t> initiative</a:t>
            </a:r>
          </a:p>
          <a:p>
            <a:r>
              <a:rPr lang="de-DE" sz="1800" dirty="0" err="1">
                <a:cs typeface="Arial" panose="020B0604020202020204" pitchFamily="34" charset="0"/>
              </a:rPr>
              <a:t>Identify</a:t>
            </a:r>
            <a:r>
              <a:rPr lang="de-DE" sz="1800" dirty="0">
                <a:cs typeface="Arial" panose="020B0604020202020204" pitchFamily="34" charset="0"/>
              </a:rPr>
              <a:t> </a:t>
            </a:r>
            <a:r>
              <a:rPr lang="de-DE" sz="1800" dirty="0" err="1">
                <a:cs typeface="Arial" panose="020B0604020202020204" pitchFamily="34" charset="0"/>
              </a:rPr>
              <a:t>as</a:t>
            </a:r>
            <a:r>
              <a:rPr lang="de-DE" sz="1800" dirty="0">
                <a:cs typeface="Arial" panose="020B0604020202020204" pitchFamily="34" charset="0"/>
              </a:rPr>
              <a:t> an </a:t>
            </a:r>
            <a:r>
              <a:rPr lang="de-DE" sz="1800" dirty="0" err="1">
                <a:cs typeface="Arial" panose="020B0604020202020204" pitchFamily="34" charset="0"/>
              </a:rPr>
              <a:t>enabler</a:t>
            </a:r>
            <a:r>
              <a:rPr lang="de-DE" sz="1800" dirty="0">
                <a:cs typeface="Arial" panose="020B0604020202020204" pitchFamily="34" charset="0"/>
              </a:rPr>
              <a:t> </a:t>
            </a:r>
            <a:r>
              <a:rPr lang="de-DE" sz="1800" dirty="0" err="1">
                <a:cs typeface="Arial" panose="020B0604020202020204" pitchFamily="34" charset="0"/>
              </a:rPr>
              <a:t>of</a:t>
            </a:r>
            <a:r>
              <a:rPr lang="de-DE" sz="1800" dirty="0">
                <a:cs typeface="Arial" panose="020B0604020202020204" pitchFamily="34" charset="0"/>
              </a:rPr>
              <a:t> </a:t>
            </a:r>
            <a:r>
              <a:rPr lang="de-DE" sz="1800" dirty="0" err="1">
                <a:cs typeface="Arial" panose="020B0604020202020204" pitchFamily="34" charset="0"/>
              </a:rPr>
              <a:t>science</a:t>
            </a:r>
            <a:r>
              <a:rPr lang="de-DE" sz="1800" dirty="0">
                <a:cs typeface="Arial" panose="020B0604020202020204" pitchFamily="34" charset="0"/>
              </a:rPr>
              <a:t> </a:t>
            </a:r>
            <a:r>
              <a:rPr lang="de-DE" sz="1800" dirty="0" err="1">
                <a:cs typeface="Arial" panose="020B0604020202020204" pitchFamily="34" charset="0"/>
              </a:rPr>
              <a:t>engagement</a:t>
            </a:r>
            <a:r>
              <a:rPr lang="de-DE" sz="1800" dirty="0">
                <a:cs typeface="Arial" panose="020B0604020202020204" pitchFamily="34" charset="0"/>
              </a:rPr>
              <a:t> initiative</a:t>
            </a:r>
          </a:p>
          <a:p>
            <a:endParaRPr lang="de-DE" sz="1800" dirty="0">
              <a:cs typeface="Arial" panose="020B0604020202020204" pitchFamily="34" charset="0"/>
            </a:endParaRPr>
          </a:p>
          <a:p>
            <a:endParaRPr lang="de-DE" sz="1800" dirty="0">
              <a:cs typeface="Arial" panose="020B0604020202020204" pitchFamily="34" charset="0"/>
            </a:endParaRPr>
          </a:p>
          <a:p>
            <a:endParaRPr lang="de-DE" sz="1800" dirty="0">
              <a:cs typeface="Arial" panose="020B0604020202020204" pitchFamily="34" charset="0"/>
            </a:endParaRPr>
          </a:p>
          <a:p>
            <a:endParaRPr lang="de-DE" sz="1800" dirty="0">
              <a:cs typeface="Arial" panose="020B0604020202020204" pitchFamily="34" charset="0"/>
            </a:endParaRPr>
          </a:p>
          <a:p>
            <a:endParaRPr lang="de-DE" sz="1800" dirty="0">
              <a:cs typeface="Arial" panose="020B0604020202020204" pitchFamily="34" charset="0"/>
            </a:endParaRPr>
          </a:p>
        </p:txBody>
      </p:sp>
    </p:spTree>
    <p:extLst>
      <p:ext uri="{BB962C8B-B14F-4D97-AF65-F5344CB8AC3E}">
        <p14:creationId xmlns:p14="http://schemas.microsoft.com/office/powerpoint/2010/main" val="213350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R</a:t>
            </a:r>
            <a:r>
              <a:rPr lang="de-DE" sz="3600" b="1" dirty="0"/>
              <a:t>OLES OF PEOPLE IN SCIENCE ENGAGEMENT INITIATIVES</a:t>
            </a:r>
            <a:endParaRPr lang="de-DE" sz="4270" b="1" dirty="0"/>
          </a:p>
        </p:txBody>
      </p:sp>
      <p:sp>
        <p:nvSpPr>
          <p:cNvPr id="6" name="Textfeld 9">
            <a:extLst>
              <a:ext uri="{FF2B5EF4-FFF2-40B4-BE49-F238E27FC236}">
                <a16:creationId xmlns:a16="http://schemas.microsoft.com/office/drawing/2014/main" id="{AB121C94-0D3C-4472-8F4F-81DF4B372F89}"/>
              </a:ext>
            </a:extLst>
          </p:cNvPr>
          <p:cNvSpPr/>
          <p:nvPr/>
        </p:nvSpPr>
        <p:spPr>
          <a:xfrm>
            <a:off x="343574" y="6199041"/>
            <a:ext cx="11321378" cy="737210"/>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GB" sz="1400" b="0" strike="noStrike" spc="-1" dirty="0">
                <a:solidFill>
                  <a:srgbClr val="000000"/>
                </a:solidFill>
                <a:ea typeface="DejaVu Sans"/>
              </a:rPr>
              <a:t>From Kiessling et al. (submitted to Journal of Science Communication) “How can we enable school students to learn and participate in science engagement initiatives? Roles and tasks of enablers”</a:t>
            </a:r>
            <a:br>
              <a:rPr lang="en-US" sz="1400" dirty="0"/>
            </a:br>
            <a:endParaRPr lang="en-GB" sz="1400" b="0" strike="noStrike" spc="-1" dirty="0"/>
          </a:p>
        </p:txBody>
      </p:sp>
      <p:pic>
        <p:nvPicPr>
          <p:cNvPr id="32" name="Grafik 31">
            <a:extLst>
              <a:ext uri="{FF2B5EF4-FFF2-40B4-BE49-F238E27FC236}">
                <a16:creationId xmlns:a16="http://schemas.microsoft.com/office/drawing/2014/main" id="{B46A1434-A706-4955-9E69-3C683BE9CA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0970" y="1331761"/>
            <a:ext cx="6382530" cy="4851778"/>
          </a:xfrm>
          <a:prstGeom prst="rect">
            <a:avLst/>
          </a:prstGeom>
        </p:spPr>
      </p:pic>
    </p:spTree>
    <p:extLst>
      <p:ext uri="{BB962C8B-B14F-4D97-AF65-F5344CB8AC3E}">
        <p14:creationId xmlns:p14="http://schemas.microsoft.com/office/powerpoint/2010/main" val="18838892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E1309A6-AA33-480B-B52F-CAD6EFA7DD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571" y="1137533"/>
            <a:ext cx="6014001" cy="5604352"/>
          </a:xfrm>
          <a:prstGeom prst="rect">
            <a:avLst/>
          </a:prstGeom>
        </p:spPr>
      </p:pic>
      <p:sp>
        <p:nvSpPr>
          <p:cNvPr id="5" name="Titel 2">
            <a:extLst>
              <a:ext uri="{FF2B5EF4-FFF2-40B4-BE49-F238E27FC236}">
                <a16:creationId xmlns:a16="http://schemas.microsoft.com/office/drawing/2014/main" id="{FDD0B605-A4D5-48BE-B192-7D13E17047A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E</a:t>
            </a:r>
            <a:r>
              <a:rPr lang="de-DE" sz="3600" b="1" dirty="0"/>
              <a:t>NABLER OF SCIENCE ENGAGEMENT INITIATIVES</a:t>
            </a:r>
            <a:endParaRPr lang="de-DE" sz="4270" b="1" dirty="0"/>
          </a:p>
        </p:txBody>
      </p:sp>
      <p:sp>
        <p:nvSpPr>
          <p:cNvPr id="6" name="Textfeld 9">
            <a:extLst>
              <a:ext uri="{FF2B5EF4-FFF2-40B4-BE49-F238E27FC236}">
                <a16:creationId xmlns:a16="http://schemas.microsoft.com/office/drawing/2014/main" id="{AA1FED8E-0FD4-42BA-BB8C-CB285F2AC0F1}"/>
              </a:ext>
            </a:extLst>
          </p:cNvPr>
          <p:cNvSpPr/>
          <p:nvPr/>
        </p:nvSpPr>
        <p:spPr>
          <a:xfrm>
            <a:off x="6812092" y="5573788"/>
            <a:ext cx="4523565" cy="1168097"/>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GB" sz="1400" b="0" strike="noStrike" spc="-1" dirty="0">
                <a:solidFill>
                  <a:srgbClr val="000000"/>
                </a:solidFill>
                <a:ea typeface="DejaVu Sans"/>
              </a:rPr>
              <a:t>From Kiessling et al. (submitted to Journal of Science Communication) “How can we enable school students to learn and participate in science engagement initiatives? Roles and tasks of enablers”</a:t>
            </a:r>
            <a:br>
              <a:rPr lang="en-US" sz="1400" dirty="0"/>
            </a:br>
            <a:endParaRPr lang="en-GB" sz="1400" b="0" strike="noStrike" spc="-1" dirty="0"/>
          </a:p>
        </p:txBody>
      </p:sp>
    </p:spTree>
    <p:extLst>
      <p:ext uri="{BB962C8B-B14F-4D97-AF65-F5344CB8AC3E}">
        <p14:creationId xmlns:p14="http://schemas.microsoft.com/office/powerpoint/2010/main" val="3353406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040D35D-0DB1-BB48-98BE-37E0AFAA09C3}"/>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W</a:t>
            </a:r>
            <a:r>
              <a:rPr lang="de-DE" sz="3600" b="1" dirty="0"/>
              <a:t>HY DO RESEARCH WITH SCHOOLS?</a:t>
            </a:r>
            <a:endParaRPr lang="de-DE" sz="4270" b="1" dirty="0"/>
          </a:p>
        </p:txBody>
      </p:sp>
      <p:pic>
        <p:nvPicPr>
          <p:cNvPr id="4" name="Grafik 3">
            <a:extLst>
              <a:ext uri="{FF2B5EF4-FFF2-40B4-BE49-F238E27FC236}">
                <a16:creationId xmlns:a16="http://schemas.microsoft.com/office/drawing/2014/main" id="{B1BD7F51-CE85-4E03-8CDE-807FB532E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8757" y="1149618"/>
            <a:ext cx="5486411" cy="5600711"/>
          </a:xfrm>
          <a:prstGeom prst="rect">
            <a:avLst/>
          </a:prstGeom>
        </p:spPr>
      </p:pic>
      <p:sp>
        <p:nvSpPr>
          <p:cNvPr id="7" name="Textfeld 9">
            <a:extLst>
              <a:ext uri="{FF2B5EF4-FFF2-40B4-BE49-F238E27FC236}">
                <a16:creationId xmlns:a16="http://schemas.microsoft.com/office/drawing/2014/main" id="{23302B60-B584-4B80-B885-E0933BF7C63A}"/>
              </a:ext>
            </a:extLst>
          </p:cNvPr>
          <p:cNvSpPr/>
          <p:nvPr/>
        </p:nvSpPr>
        <p:spPr>
          <a:xfrm>
            <a:off x="8262609" y="4693446"/>
            <a:ext cx="3402343" cy="202987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GB" sz="1400" b="0" strike="noStrike" spc="-1" dirty="0">
                <a:solidFill>
                  <a:srgbClr val="000000"/>
                </a:solidFill>
                <a:latin typeface="Calibri "/>
                <a:ea typeface="DejaVu Sans"/>
              </a:rPr>
              <a:t>by Tim Kiessling, published in Kruse et al. </a:t>
            </a:r>
            <a:r>
              <a:rPr lang="en-GB" sz="1400" spc="-1" dirty="0">
                <a:solidFill>
                  <a:srgbClr val="000000"/>
                </a:solidFill>
                <a:latin typeface="Calibri "/>
                <a:ea typeface="DejaVu Sans"/>
              </a:rPr>
              <a:t>(2020) </a:t>
            </a:r>
            <a:r>
              <a:rPr lang="de-DE" sz="1400" dirty="0">
                <a:latin typeface="Open Sans" panose="020B0604020202020204" charset="0"/>
                <a:ea typeface="Open Sans" panose="020B0604020202020204" charset="0"/>
                <a:cs typeface="Open Sans" panose="020B0604020202020204" charset="0"/>
              </a:rPr>
              <a:t>Dem Plastikmüll auf der Spur – Ein internationales Citizen Science-Projekt zur Förderung der naturwissenschaftlichen Grundbildung von Schülerinnen und Schülern. CHEMKON, </a:t>
            </a:r>
            <a:r>
              <a:rPr lang="de-DE" sz="1400" dirty="0">
                <a:latin typeface="Open Sans" panose="020B0604020202020204" charset="0"/>
                <a:ea typeface="Open Sans" panose="020B0604020202020204" charset="0"/>
                <a:cs typeface="Open Sans" panose="020B0604020202020204" charset="0"/>
                <a:hlinkClick r:id="rId3"/>
              </a:rPr>
              <a:t>https://doi.org/10.1002/ckon.201800093</a:t>
            </a:r>
            <a:r>
              <a:rPr lang="de-DE" sz="1400" dirty="0">
                <a:latin typeface="Open Sans" panose="020B0604020202020204" charset="0"/>
                <a:ea typeface="Open Sans" panose="020B0604020202020204" charset="0"/>
                <a:cs typeface="Open Sans" panose="020B0604020202020204" charset="0"/>
              </a:rPr>
              <a:t>. Creative Commons License BY 4.0</a:t>
            </a:r>
            <a:endParaRPr lang="en-GB" sz="1400" b="0" strike="noStrike" spc="-1" dirty="0">
              <a:latin typeface="Calibri "/>
            </a:endParaRPr>
          </a:p>
        </p:txBody>
      </p:sp>
    </p:spTree>
    <p:extLst>
      <p:ext uri="{BB962C8B-B14F-4D97-AF65-F5344CB8AC3E}">
        <p14:creationId xmlns:p14="http://schemas.microsoft.com/office/powerpoint/2010/main" val="1328230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POLLUTION SOLUTIONS</a:t>
            </a:r>
            <a:endParaRPr lang="de-DE" sz="4270" b="1" dirty="0"/>
          </a:p>
        </p:txBody>
      </p:sp>
      <p:pic>
        <p:nvPicPr>
          <p:cNvPr id="2" name="Grafik 1">
            <a:extLst>
              <a:ext uri="{FF2B5EF4-FFF2-40B4-BE49-F238E27FC236}">
                <a16:creationId xmlns:a16="http://schemas.microsoft.com/office/drawing/2014/main" id="{A223649F-F699-4404-9CA8-1FA105AEBA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77357" y="1243866"/>
            <a:ext cx="5819697" cy="5453323"/>
          </a:xfrm>
          <a:prstGeom prst="rect">
            <a:avLst/>
          </a:prstGeom>
        </p:spPr>
      </p:pic>
      <p:sp>
        <p:nvSpPr>
          <p:cNvPr id="6" name="Inhaltsplatzhalter 1">
            <a:extLst>
              <a:ext uri="{FF2B5EF4-FFF2-40B4-BE49-F238E27FC236}">
                <a16:creationId xmlns:a16="http://schemas.microsoft.com/office/drawing/2014/main" id="{3CDF366F-7A94-4D44-A651-42AEADE4929B}"/>
              </a:ext>
            </a:extLst>
          </p:cNvPr>
          <p:cNvSpPr txBox="1">
            <a:spLocks/>
          </p:cNvSpPr>
          <p:nvPr/>
        </p:nvSpPr>
        <p:spPr>
          <a:xfrm>
            <a:off x="7714474" y="5652968"/>
            <a:ext cx="3690125"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t>Graphic</a:t>
            </a:r>
            <a:r>
              <a:rPr lang="de-DE" sz="1600" dirty="0"/>
              <a:t> </a:t>
            </a:r>
            <a:r>
              <a:rPr lang="de-DE" sz="1600" dirty="0" err="1"/>
              <a:t>by</a:t>
            </a:r>
            <a:r>
              <a:rPr lang="de-DE" sz="1600" dirty="0"/>
              <a:t> Tim Kiessling, </a:t>
            </a:r>
            <a:r>
              <a:rPr lang="de-DE" sz="1600" dirty="0" err="1"/>
              <a:t>published</a:t>
            </a:r>
            <a:r>
              <a:rPr lang="de-DE" sz="1600" dirty="0"/>
              <a:t> </a:t>
            </a:r>
            <a:r>
              <a:rPr lang="de-DE" sz="1600" dirty="0" err="1"/>
              <a:t>by</a:t>
            </a:r>
            <a:r>
              <a:rPr lang="de-DE" sz="1600" dirty="0"/>
              <a:t> </a:t>
            </a:r>
            <a:r>
              <a:rPr lang="de-DE" sz="1600" dirty="0" err="1"/>
              <a:t>Penca</a:t>
            </a:r>
            <a:r>
              <a:rPr lang="de-DE" sz="1600" dirty="0"/>
              <a:t>, J. (2018). European Plastics </a:t>
            </a:r>
            <a:r>
              <a:rPr lang="de-DE" sz="1600" dirty="0" err="1"/>
              <a:t>Strategy</a:t>
            </a:r>
            <a:r>
              <a:rPr lang="de-DE" sz="1600" dirty="0"/>
              <a:t>: </a:t>
            </a:r>
            <a:r>
              <a:rPr lang="de-DE" sz="1600" dirty="0" err="1"/>
              <a:t>What</a:t>
            </a:r>
            <a:r>
              <a:rPr lang="de-DE" sz="1600" dirty="0"/>
              <a:t> </a:t>
            </a:r>
            <a:r>
              <a:rPr lang="de-DE" sz="1600" dirty="0" err="1"/>
              <a:t>promise</a:t>
            </a:r>
            <a:r>
              <a:rPr lang="de-DE" sz="1600" dirty="0"/>
              <a:t> </a:t>
            </a:r>
            <a:r>
              <a:rPr lang="de-DE" sz="1600" dirty="0" err="1"/>
              <a:t>for</a:t>
            </a:r>
            <a:r>
              <a:rPr lang="de-DE" sz="1600" dirty="0"/>
              <a:t> global marine </a:t>
            </a:r>
            <a:r>
              <a:rPr lang="de-DE" sz="1600" dirty="0" err="1"/>
              <a:t>litter</a:t>
            </a:r>
            <a:r>
              <a:rPr lang="de-DE" sz="1600" dirty="0"/>
              <a:t>? Marine Policy, 97, 197-201.</a:t>
            </a:r>
          </a:p>
        </p:txBody>
      </p:sp>
    </p:spTree>
    <p:extLst>
      <p:ext uri="{BB962C8B-B14F-4D97-AF65-F5344CB8AC3E}">
        <p14:creationId xmlns:p14="http://schemas.microsoft.com/office/powerpoint/2010/main" val="38706911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C</a:t>
            </a:r>
            <a:r>
              <a:rPr lang="de-DE" sz="3600" b="1" dirty="0"/>
              <a:t>ALLING PEOPLE NAMES</a:t>
            </a:r>
            <a:endParaRPr lang="de-DE" sz="4270" b="1" dirty="0"/>
          </a:p>
        </p:txBody>
      </p:sp>
      <p:pic>
        <p:nvPicPr>
          <p:cNvPr id="3" name="Grafik 2">
            <a:extLst>
              <a:ext uri="{FF2B5EF4-FFF2-40B4-BE49-F238E27FC236}">
                <a16:creationId xmlns:a16="http://schemas.microsoft.com/office/drawing/2014/main" id="{7BF9890B-F459-44F6-BFAA-BE448F76C4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680" y="1453764"/>
            <a:ext cx="6707417" cy="4803133"/>
          </a:xfrm>
          <a:prstGeom prst="rect">
            <a:avLst/>
          </a:prstGeom>
        </p:spPr>
      </p:pic>
      <p:sp>
        <p:nvSpPr>
          <p:cNvPr id="8" name="Inhaltsplatzhalter 1">
            <a:extLst>
              <a:ext uri="{FF2B5EF4-FFF2-40B4-BE49-F238E27FC236}">
                <a16:creationId xmlns:a16="http://schemas.microsoft.com/office/drawing/2014/main" id="{769BC32A-D783-460E-9E56-E68A4325C8DF}"/>
              </a:ext>
            </a:extLst>
          </p:cNvPr>
          <p:cNvSpPr txBox="1">
            <a:spLocks/>
          </p:cNvSpPr>
          <p:nvPr/>
        </p:nvSpPr>
        <p:spPr>
          <a:xfrm>
            <a:off x="7240772" y="4861051"/>
            <a:ext cx="2968296"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400" dirty="0" err="1"/>
              <a:t>by</a:t>
            </a:r>
            <a:r>
              <a:rPr lang="de-DE" sz="1400" dirty="0"/>
              <a:t> Tim Kiessling, </a:t>
            </a:r>
            <a:r>
              <a:rPr lang="de-DE" sz="1400" dirty="0" err="1"/>
              <a:t>published</a:t>
            </a:r>
            <a:r>
              <a:rPr lang="de-DE" sz="1400" dirty="0"/>
              <a:t> in </a:t>
            </a:r>
            <a:r>
              <a:rPr lang="de-DE" sz="1400" dirty="0" err="1"/>
              <a:t>Eitzel</a:t>
            </a:r>
            <a:r>
              <a:rPr lang="de-DE" sz="1400" dirty="0"/>
              <a:t> et al. (2017). Citizen </a:t>
            </a:r>
            <a:r>
              <a:rPr lang="de-DE" sz="1400" dirty="0" err="1"/>
              <a:t>science</a:t>
            </a:r>
            <a:r>
              <a:rPr lang="de-DE" sz="1400" dirty="0"/>
              <a:t> </a:t>
            </a:r>
            <a:r>
              <a:rPr lang="de-DE" sz="1400" dirty="0" err="1"/>
              <a:t>terminology</a:t>
            </a:r>
            <a:r>
              <a:rPr lang="de-DE" sz="1400" dirty="0"/>
              <a:t> </a:t>
            </a:r>
            <a:r>
              <a:rPr lang="de-DE" sz="1400" dirty="0" err="1"/>
              <a:t>matters</a:t>
            </a:r>
            <a:r>
              <a:rPr lang="de-DE" sz="1400" dirty="0"/>
              <a:t>: </a:t>
            </a:r>
            <a:r>
              <a:rPr lang="de-DE" sz="1400" dirty="0" err="1"/>
              <a:t>Exploring</a:t>
            </a:r>
            <a:r>
              <a:rPr lang="de-DE" sz="1400" dirty="0"/>
              <a:t> </a:t>
            </a:r>
            <a:r>
              <a:rPr lang="de-DE" sz="1400" dirty="0" err="1"/>
              <a:t>key</a:t>
            </a:r>
            <a:r>
              <a:rPr lang="de-DE" sz="1400" dirty="0"/>
              <a:t> </a:t>
            </a:r>
            <a:r>
              <a:rPr lang="de-DE" sz="1400" dirty="0" err="1"/>
              <a:t>terms</a:t>
            </a:r>
            <a:r>
              <a:rPr lang="de-DE" sz="1400" dirty="0"/>
              <a:t>. Citizen Science: Theory and Practice, 1-20, </a:t>
            </a:r>
            <a:r>
              <a:rPr lang="de-DE" sz="1400" dirty="0">
                <a:hlinkClick r:id="rId3"/>
              </a:rPr>
              <a:t>https://doi.org/10.5334/cstp.96</a:t>
            </a:r>
            <a:r>
              <a:rPr lang="de-DE" sz="1400" dirty="0"/>
              <a:t>. Creative Commons </a:t>
            </a:r>
            <a:r>
              <a:rPr lang="de-DE" sz="1400" dirty="0" err="1"/>
              <a:t>license</a:t>
            </a:r>
            <a:r>
              <a:rPr lang="de-DE" sz="1400" dirty="0"/>
              <a:t> CC-BY 4.0 </a:t>
            </a:r>
          </a:p>
          <a:p>
            <a:pPr marL="0" indent="0">
              <a:buNone/>
            </a:pPr>
            <a:endParaRPr lang="de-DE" sz="1400" dirty="0"/>
          </a:p>
        </p:txBody>
      </p:sp>
    </p:spTree>
    <p:extLst>
      <p:ext uri="{BB962C8B-B14F-4D97-AF65-F5344CB8AC3E}">
        <p14:creationId xmlns:p14="http://schemas.microsoft.com/office/powerpoint/2010/main" val="3660745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P</a:t>
            </a:r>
            <a:r>
              <a:rPr lang="de-DE" sz="3600" b="1" dirty="0"/>
              <a:t>LASTIC POLLUTION SOLUTIONS</a:t>
            </a:r>
            <a:endParaRPr lang="de-DE" sz="4270" b="1" dirty="0"/>
          </a:p>
        </p:txBody>
      </p:sp>
      <p:pic>
        <p:nvPicPr>
          <p:cNvPr id="4" name="Grafik 3">
            <a:extLst>
              <a:ext uri="{FF2B5EF4-FFF2-40B4-BE49-F238E27FC236}">
                <a16:creationId xmlns:a16="http://schemas.microsoft.com/office/drawing/2014/main" id="{49E730D5-6661-4186-8F1B-08A2ED5E79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84281" y="1246034"/>
            <a:ext cx="6823438" cy="5319968"/>
          </a:xfrm>
          <a:prstGeom prst="rect">
            <a:avLst/>
          </a:prstGeom>
        </p:spPr>
      </p:pic>
      <p:sp>
        <p:nvSpPr>
          <p:cNvPr id="6" name="Inhaltsplatzhalter 1">
            <a:extLst>
              <a:ext uri="{FF2B5EF4-FFF2-40B4-BE49-F238E27FC236}">
                <a16:creationId xmlns:a16="http://schemas.microsoft.com/office/drawing/2014/main" id="{3CDF366F-7A94-4D44-A651-42AEADE4929B}"/>
              </a:ext>
            </a:extLst>
          </p:cNvPr>
          <p:cNvSpPr txBox="1">
            <a:spLocks/>
          </p:cNvSpPr>
          <p:nvPr/>
        </p:nvSpPr>
        <p:spPr>
          <a:xfrm>
            <a:off x="9596619" y="5789766"/>
            <a:ext cx="2265181" cy="4344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err="1"/>
              <a:t>Photo</a:t>
            </a:r>
            <a:r>
              <a:rPr lang="de-DE" sz="1600" dirty="0"/>
              <a:t> </a:t>
            </a:r>
            <a:r>
              <a:rPr lang="de-DE" sz="1600" dirty="0" err="1"/>
              <a:t>by</a:t>
            </a:r>
            <a:r>
              <a:rPr lang="de-DE" sz="1600" dirty="0"/>
              <a:t> Tim Kiessling (Creative Commons </a:t>
            </a:r>
            <a:r>
              <a:rPr lang="de-DE" sz="1600" dirty="0" err="1"/>
              <a:t>license</a:t>
            </a:r>
            <a:r>
              <a:rPr lang="de-DE" sz="1600" dirty="0"/>
              <a:t> CC BY 4.0)</a:t>
            </a:r>
          </a:p>
        </p:txBody>
      </p:sp>
    </p:spTree>
    <p:extLst>
      <p:ext uri="{BB962C8B-B14F-4D97-AF65-F5344CB8AC3E}">
        <p14:creationId xmlns:p14="http://schemas.microsoft.com/office/powerpoint/2010/main" val="954216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76B8934D-546C-4E24-9B64-ABF55DA44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pic>
        <p:nvPicPr>
          <p:cNvPr id="5" name="Grafik 4">
            <a:extLst>
              <a:ext uri="{FF2B5EF4-FFF2-40B4-BE49-F238E27FC236}">
                <a16:creationId xmlns:a16="http://schemas.microsoft.com/office/drawing/2014/main" id="{6EEAD92B-AD5F-44D9-8AAD-BB143838B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pic>
        <p:nvPicPr>
          <p:cNvPr id="7" name="Grafik 6">
            <a:extLst>
              <a:ext uri="{FF2B5EF4-FFF2-40B4-BE49-F238E27FC236}">
                <a16:creationId xmlns:a16="http://schemas.microsoft.com/office/drawing/2014/main" id="{09828D37-933E-49BE-9BBE-6D803B985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pic>
        <p:nvPicPr>
          <p:cNvPr id="9" name="Grafik 8">
            <a:extLst>
              <a:ext uri="{FF2B5EF4-FFF2-40B4-BE49-F238E27FC236}">
                <a16:creationId xmlns:a16="http://schemas.microsoft.com/office/drawing/2014/main" id="{9BAD9EC2-C3E6-40F2-B21D-8E190A38C2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433" y="893135"/>
            <a:ext cx="11501134" cy="3094074"/>
          </a:xfrm>
          <a:prstGeom prst="rect">
            <a:avLst/>
          </a:prstGeom>
        </p:spPr>
      </p:pic>
      <p:sp>
        <p:nvSpPr>
          <p:cNvPr id="10" name="Inhaltsplatzhalter 1">
            <a:extLst>
              <a:ext uri="{FF2B5EF4-FFF2-40B4-BE49-F238E27FC236}">
                <a16:creationId xmlns:a16="http://schemas.microsoft.com/office/drawing/2014/main" id="{729E58DC-8138-4FA5-A2BD-7B6E671B8BB2}"/>
              </a:ext>
            </a:extLst>
          </p:cNvPr>
          <p:cNvSpPr txBox="1">
            <a:spLocks/>
          </p:cNvSpPr>
          <p:nvPr/>
        </p:nvSpPr>
        <p:spPr>
          <a:xfrm>
            <a:off x="527049" y="4207001"/>
            <a:ext cx="11137901" cy="19707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cs typeface="Arial" panose="020B0604020202020204" pitchFamily="34" charset="0"/>
              </a:rPr>
              <a:t>Question 1: Can </a:t>
            </a:r>
            <a:r>
              <a:rPr lang="de-DE" sz="2400" dirty="0" err="1">
                <a:cs typeface="Arial" panose="020B0604020202020204" pitchFamily="34" charset="0"/>
              </a:rPr>
              <a:t>schoolchildren</a:t>
            </a:r>
            <a:r>
              <a:rPr lang="de-DE" sz="2400" dirty="0">
                <a:cs typeface="Arial" panose="020B0604020202020204" pitchFamily="34" charset="0"/>
              </a:rPr>
              <a:t> do </a:t>
            </a:r>
            <a:r>
              <a:rPr lang="de-DE" sz="2400" dirty="0" err="1">
                <a:cs typeface="Arial" panose="020B0604020202020204" pitchFamily="34" charset="0"/>
              </a:rPr>
              <a:t>research</a:t>
            </a:r>
            <a:r>
              <a:rPr lang="de-DE" sz="2400" dirty="0">
                <a:cs typeface="Arial" panose="020B0604020202020204" pitchFamily="34" charset="0"/>
              </a:rPr>
              <a:t>?</a:t>
            </a: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Question 2: Can </a:t>
            </a:r>
            <a:r>
              <a:rPr lang="de-DE" sz="2400" dirty="0" err="1">
                <a:cs typeface="Arial" panose="020B0604020202020204" pitchFamily="34" charset="0"/>
              </a:rPr>
              <a:t>the</a:t>
            </a:r>
            <a:r>
              <a:rPr lang="de-DE" sz="2400" dirty="0">
                <a:cs typeface="Arial" panose="020B0604020202020204" pitchFamily="34" charset="0"/>
              </a:rPr>
              <a:t> </a:t>
            </a:r>
            <a:r>
              <a:rPr lang="de-DE" sz="2400" dirty="0" err="1">
                <a:cs typeface="Arial" panose="020B0604020202020204" pitchFamily="34" charset="0"/>
              </a:rPr>
              <a:t>contribution</a:t>
            </a:r>
            <a:r>
              <a:rPr lang="de-DE" sz="2400" dirty="0">
                <a:cs typeface="Arial" panose="020B0604020202020204" pitchFamily="34" charset="0"/>
              </a:rPr>
              <a:t> </a:t>
            </a:r>
            <a:r>
              <a:rPr lang="de-DE" sz="2400" dirty="0" err="1">
                <a:cs typeface="Arial" panose="020B0604020202020204" pitchFamily="34" charset="0"/>
              </a:rPr>
              <a:t>of</a:t>
            </a:r>
            <a:r>
              <a:rPr lang="de-DE" sz="2400" dirty="0">
                <a:cs typeface="Arial" panose="020B0604020202020204" pitchFamily="34" charset="0"/>
              </a:rPr>
              <a:t> </a:t>
            </a:r>
            <a:r>
              <a:rPr lang="de-DE" sz="2400" dirty="0" err="1">
                <a:cs typeface="Arial" panose="020B0604020202020204" pitchFamily="34" charset="0"/>
              </a:rPr>
              <a:t>citizen</a:t>
            </a:r>
            <a:r>
              <a:rPr lang="de-DE" sz="2400" dirty="0">
                <a:cs typeface="Arial" panose="020B0604020202020204" pitchFamily="34" charset="0"/>
              </a:rPr>
              <a:t> </a:t>
            </a:r>
            <a:r>
              <a:rPr lang="de-DE" sz="2400" dirty="0" err="1">
                <a:cs typeface="Arial" panose="020B0604020202020204" pitchFamily="34" charset="0"/>
              </a:rPr>
              <a:t>scientists</a:t>
            </a:r>
            <a:r>
              <a:rPr lang="de-DE" sz="2400" dirty="0">
                <a:cs typeface="Arial" panose="020B0604020202020204" pitchFamily="34" charset="0"/>
              </a:rPr>
              <a:t> </a:t>
            </a:r>
            <a:r>
              <a:rPr lang="de-DE" sz="2400" dirty="0" err="1">
                <a:cs typeface="Arial" panose="020B0604020202020204" pitchFamily="34" charset="0"/>
              </a:rPr>
              <a:t>be</a:t>
            </a:r>
            <a:r>
              <a:rPr lang="de-DE" sz="2400" dirty="0">
                <a:cs typeface="Arial" panose="020B0604020202020204" pitchFamily="34" charset="0"/>
              </a:rPr>
              <a:t> </a:t>
            </a:r>
            <a:r>
              <a:rPr lang="de-DE" sz="2400" dirty="0" err="1">
                <a:cs typeface="Arial" panose="020B0604020202020204" pitchFamily="34" charset="0"/>
              </a:rPr>
              <a:t>used</a:t>
            </a:r>
            <a:r>
              <a:rPr lang="de-DE" sz="2400" dirty="0">
                <a:cs typeface="Arial" panose="020B0604020202020204" pitchFamily="34" charset="0"/>
              </a:rPr>
              <a:t> </a:t>
            </a:r>
            <a:r>
              <a:rPr lang="de-DE" sz="2400" dirty="0" err="1">
                <a:cs typeface="Arial" panose="020B0604020202020204" pitchFamily="34" charset="0"/>
              </a:rPr>
              <a:t>for</a:t>
            </a:r>
            <a:r>
              <a:rPr lang="de-DE" sz="2400" dirty="0">
                <a:cs typeface="Arial" panose="020B0604020202020204" pitchFamily="34" charset="0"/>
              </a:rPr>
              <a:t> </a:t>
            </a:r>
            <a:r>
              <a:rPr lang="de-DE" sz="2400" dirty="0" err="1">
                <a:cs typeface="Arial" panose="020B0604020202020204" pitchFamily="34" charset="0"/>
              </a:rPr>
              <a:t>policy-making</a:t>
            </a:r>
            <a:r>
              <a:rPr lang="de-DE" sz="2400" dirty="0">
                <a:cs typeface="Arial" panose="020B0604020202020204" pitchFamily="34" charset="0"/>
              </a:rPr>
              <a:t>?</a:t>
            </a:r>
          </a:p>
        </p:txBody>
      </p:sp>
    </p:spTree>
    <p:extLst>
      <p:ext uri="{BB962C8B-B14F-4D97-AF65-F5344CB8AC3E}">
        <p14:creationId xmlns:p14="http://schemas.microsoft.com/office/powerpoint/2010/main" val="273374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W</a:t>
            </a:r>
            <a:r>
              <a:rPr lang="de-DE" sz="3600" b="1" dirty="0"/>
              <a:t>HAT IS SCIENCE, WHAT IS RESEARCH?</a:t>
            </a:r>
            <a:endParaRPr lang="de-DE" sz="4270" b="1" dirty="0"/>
          </a:p>
        </p:txBody>
      </p:sp>
      <p:sp>
        <p:nvSpPr>
          <p:cNvPr id="3" name="Inhaltsplatzhalter 1">
            <a:extLst>
              <a:ext uri="{FF2B5EF4-FFF2-40B4-BE49-F238E27FC236}">
                <a16:creationId xmlns:a16="http://schemas.microsoft.com/office/drawing/2014/main" id="{2972F91A-718C-4C3A-9647-E549EB7B3FA0}"/>
              </a:ext>
            </a:extLst>
          </p:cNvPr>
          <p:cNvSpPr txBox="1">
            <a:spLocks/>
          </p:cNvSpPr>
          <p:nvPr/>
        </p:nvSpPr>
        <p:spPr>
          <a:xfrm>
            <a:off x="688976" y="1430347"/>
            <a:ext cx="11137901" cy="43191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err="1">
                <a:cs typeface="Arial" panose="020B0604020202020204" pitchFamily="34" charset="0"/>
              </a:rPr>
              <a:t>What</a:t>
            </a:r>
            <a:r>
              <a:rPr lang="de-DE" sz="2400" dirty="0">
                <a:cs typeface="Arial" panose="020B0604020202020204" pitchFamily="34" charset="0"/>
              </a:rPr>
              <a:t> do </a:t>
            </a:r>
            <a:r>
              <a:rPr lang="de-DE" sz="2400" dirty="0" err="1">
                <a:cs typeface="Arial" panose="020B0604020202020204" pitchFamily="34" charset="0"/>
              </a:rPr>
              <a:t>you</a:t>
            </a:r>
            <a:r>
              <a:rPr lang="de-DE" sz="2400" dirty="0">
                <a:cs typeface="Arial" panose="020B0604020202020204" pitchFamily="34" charset="0"/>
              </a:rPr>
              <a:t> </a:t>
            </a:r>
            <a:r>
              <a:rPr lang="de-DE" sz="2400" dirty="0" err="1">
                <a:cs typeface="Arial" panose="020B0604020202020204" pitchFamily="34" charset="0"/>
              </a:rPr>
              <a:t>imagine</a:t>
            </a:r>
            <a:r>
              <a:rPr lang="de-DE" sz="2400" dirty="0">
                <a:cs typeface="Arial" panose="020B0604020202020204" pitchFamily="34" charset="0"/>
              </a:rPr>
              <a:t> </a:t>
            </a:r>
            <a:r>
              <a:rPr lang="de-DE" sz="2400" dirty="0" err="1">
                <a:cs typeface="Arial" panose="020B0604020202020204" pitchFamily="34" charset="0"/>
              </a:rPr>
              <a:t>scientists</a:t>
            </a:r>
            <a:r>
              <a:rPr lang="de-DE" sz="2400" dirty="0">
                <a:cs typeface="Arial" panose="020B0604020202020204" pitchFamily="34" charset="0"/>
              </a:rPr>
              <a:t> do, </a:t>
            </a:r>
            <a:r>
              <a:rPr lang="de-DE" sz="2400" dirty="0" err="1">
                <a:cs typeface="Arial" panose="020B0604020202020204" pitchFamily="34" charset="0"/>
              </a:rPr>
              <a:t>when</a:t>
            </a:r>
            <a:r>
              <a:rPr lang="de-DE" sz="2400" dirty="0">
                <a:cs typeface="Arial" panose="020B0604020202020204" pitchFamily="34" charset="0"/>
              </a:rPr>
              <a:t> </a:t>
            </a:r>
            <a:r>
              <a:rPr lang="de-DE" sz="2400" dirty="0" err="1">
                <a:cs typeface="Arial" panose="020B0604020202020204" pitchFamily="34" charset="0"/>
              </a:rPr>
              <a:t>they</a:t>
            </a:r>
            <a:r>
              <a:rPr lang="de-DE" sz="2400" dirty="0">
                <a:cs typeface="Arial" panose="020B0604020202020204" pitchFamily="34" charset="0"/>
              </a:rPr>
              <a:t> </a:t>
            </a:r>
            <a:r>
              <a:rPr lang="de-DE" sz="2400" dirty="0" err="1">
                <a:cs typeface="Arial" panose="020B0604020202020204" pitchFamily="34" charset="0"/>
              </a:rPr>
              <a:t>claim</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do </a:t>
            </a:r>
            <a:r>
              <a:rPr lang="de-DE" sz="2400" dirty="0" err="1">
                <a:cs typeface="Arial" panose="020B0604020202020204" pitchFamily="34" charset="0"/>
              </a:rPr>
              <a:t>research</a:t>
            </a:r>
            <a:r>
              <a:rPr lang="de-DE" sz="2400" dirty="0">
                <a:cs typeface="Arial" panose="020B0604020202020204" pitchFamily="34" charset="0"/>
              </a:rPr>
              <a:t>?</a:t>
            </a:r>
          </a:p>
          <a:p>
            <a:pPr marL="0" indent="0">
              <a:buNone/>
            </a:pPr>
            <a:endParaRPr lang="de-DE" sz="2400" dirty="0">
              <a:cs typeface="Arial" panose="020B0604020202020204" pitchFamily="34" charset="0"/>
            </a:endParaRPr>
          </a:p>
          <a:p>
            <a:pPr marL="0" indent="0">
              <a:buNone/>
            </a:pPr>
            <a:r>
              <a:rPr lang="de-DE" sz="2400" dirty="0" err="1">
                <a:cs typeface="Arial" panose="020B0604020202020204" pitchFamily="34" charset="0"/>
              </a:rPr>
              <a:t>What</a:t>
            </a:r>
            <a:r>
              <a:rPr lang="de-DE" sz="2400" dirty="0">
                <a:cs typeface="Arial" panose="020B0604020202020204" pitchFamily="34" charset="0"/>
              </a:rPr>
              <a:t> do </a:t>
            </a:r>
            <a:r>
              <a:rPr lang="de-DE" sz="2400" dirty="0" err="1">
                <a:cs typeface="Arial" panose="020B0604020202020204" pitchFamily="34" charset="0"/>
              </a:rPr>
              <a:t>you</a:t>
            </a:r>
            <a:r>
              <a:rPr lang="de-DE" sz="2400" dirty="0">
                <a:cs typeface="Arial" panose="020B0604020202020204" pitchFamily="34" charset="0"/>
              </a:rPr>
              <a:t> do, </a:t>
            </a:r>
            <a:r>
              <a:rPr lang="de-DE" sz="2400" dirty="0" err="1">
                <a:cs typeface="Arial" panose="020B0604020202020204" pitchFamily="34" charset="0"/>
              </a:rPr>
              <a:t>when</a:t>
            </a:r>
            <a:r>
              <a:rPr lang="de-DE" sz="2400" dirty="0">
                <a:cs typeface="Arial" panose="020B0604020202020204" pitchFamily="34" charset="0"/>
              </a:rPr>
              <a:t> </a:t>
            </a:r>
            <a:r>
              <a:rPr lang="de-DE" sz="2400" dirty="0" err="1">
                <a:cs typeface="Arial" panose="020B0604020202020204" pitchFamily="34" charset="0"/>
              </a:rPr>
              <a:t>conducting</a:t>
            </a:r>
            <a:r>
              <a:rPr lang="de-DE" sz="2400" dirty="0">
                <a:cs typeface="Arial" panose="020B0604020202020204" pitchFamily="34" charset="0"/>
              </a:rPr>
              <a:t> </a:t>
            </a:r>
            <a:r>
              <a:rPr lang="de-DE" sz="2400" dirty="0" err="1">
                <a:cs typeface="Arial" panose="020B0604020202020204" pitchFamily="34" charset="0"/>
              </a:rPr>
              <a:t>research</a:t>
            </a:r>
            <a:r>
              <a:rPr lang="de-DE" sz="2400" dirty="0">
                <a:cs typeface="Arial" panose="020B0604020202020204" pitchFamily="34" charset="0"/>
              </a:rPr>
              <a:t>?</a:t>
            </a:r>
          </a:p>
          <a:p>
            <a:pPr marL="0" indent="0">
              <a:buNone/>
            </a:pPr>
            <a:endParaRPr lang="de-DE" sz="2400" dirty="0">
              <a:cs typeface="Arial" panose="020B0604020202020204" pitchFamily="34" charset="0"/>
            </a:endParaRPr>
          </a:p>
          <a:p>
            <a:pPr marL="0" indent="0">
              <a:buNone/>
            </a:pPr>
            <a:r>
              <a:rPr lang="de-DE" sz="2400" dirty="0">
                <a:cs typeface="Arial" panose="020B0604020202020204" pitchFamily="34" charset="0"/>
              </a:rPr>
              <a:t>Write down </a:t>
            </a:r>
            <a:r>
              <a:rPr lang="de-DE" sz="2400" dirty="0" err="1">
                <a:cs typeface="Arial" panose="020B0604020202020204" pitchFamily="34" charset="0"/>
              </a:rPr>
              <a:t>two</a:t>
            </a:r>
            <a:r>
              <a:rPr lang="de-DE" sz="2400" dirty="0">
                <a:cs typeface="Arial" panose="020B0604020202020204" pitchFamily="34" charset="0"/>
              </a:rPr>
              <a:t> </a:t>
            </a:r>
            <a:r>
              <a:rPr lang="de-DE" sz="2400" dirty="0" err="1">
                <a:cs typeface="Arial" panose="020B0604020202020204" pitchFamily="34" charset="0"/>
              </a:rPr>
              <a:t>processes</a:t>
            </a:r>
            <a:r>
              <a:rPr lang="de-DE" sz="2400" dirty="0">
                <a:cs typeface="Arial" panose="020B0604020202020204" pitchFamily="34" charset="0"/>
              </a:rPr>
              <a:t> </a:t>
            </a:r>
            <a:r>
              <a:rPr lang="de-DE" sz="2400" dirty="0" err="1">
                <a:cs typeface="Arial" panose="020B0604020202020204" pitchFamily="34" charset="0"/>
              </a:rPr>
              <a:t>related</a:t>
            </a:r>
            <a:r>
              <a:rPr lang="de-DE" sz="2400" dirty="0">
                <a:cs typeface="Arial" panose="020B0604020202020204" pitchFamily="34" charset="0"/>
              </a:rPr>
              <a:t> </a:t>
            </a:r>
            <a:r>
              <a:rPr lang="de-DE" sz="2400" dirty="0" err="1">
                <a:cs typeface="Arial" panose="020B0604020202020204" pitchFamily="34" charset="0"/>
              </a:rPr>
              <a:t>to</a:t>
            </a:r>
            <a:r>
              <a:rPr lang="de-DE" sz="2400" dirty="0">
                <a:cs typeface="Arial" panose="020B0604020202020204" pitchFamily="34" charset="0"/>
              </a:rPr>
              <a:t> „</a:t>
            </a:r>
            <a:r>
              <a:rPr lang="de-DE" sz="2400" dirty="0" err="1">
                <a:cs typeface="Arial" panose="020B0604020202020204" pitchFamily="34" charset="0"/>
              </a:rPr>
              <a:t>doing</a:t>
            </a:r>
            <a:r>
              <a:rPr lang="de-DE" sz="2400" dirty="0">
                <a:cs typeface="Arial" panose="020B0604020202020204" pitchFamily="34" charset="0"/>
              </a:rPr>
              <a:t> </a:t>
            </a:r>
            <a:r>
              <a:rPr lang="de-DE" sz="2400" dirty="0" err="1">
                <a:cs typeface="Arial" panose="020B0604020202020204" pitchFamily="34" charset="0"/>
              </a:rPr>
              <a:t>research</a:t>
            </a:r>
            <a:r>
              <a:rPr lang="de-DE" sz="2400" dirty="0">
                <a:cs typeface="Arial" panose="020B0604020202020204" pitchFamily="34" charset="0"/>
              </a:rPr>
              <a:t>“.</a:t>
            </a:r>
          </a:p>
        </p:txBody>
      </p:sp>
    </p:spTree>
    <p:extLst>
      <p:ext uri="{BB962C8B-B14F-4D97-AF65-F5344CB8AC3E}">
        <p14:creationId xmlns:p14="http://schemas.microsoft.com/office/powerpoint/2010/main" val="253074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35C3E78-ECA0-48BE-9B05-25B67FF9C2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09" y="2197100"/>
            <a:ext cx="11929982" cy="2463800"/>
          </a:xfrm>
          <a:prstGeom prst="rect">
            <a:avLst/>
          </a:prstGeom>
        </p:spPr>
      </p:pic>
      <p:pic>
        <p:nvPicPr>
          <p:cNvPr id="6" name="Grafik 5">
            <a:extLst>
              <a:ext uri="{FF2B5EF4-FFF2-40B4-BE49-F238E27FC236}">
                <a16:creationId xmlns:a16="http://schemas.microsoft.com/office/drawing/2014/main" id="{2142EB0E-97AA-46B3-BC57-CE43E1E71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009" y="2197100"/>
            <a:ext cx="11929982" cy="2463800"/>
          </a:xfrm>
          <a:prstGeom prst="rect">
            <a:avLst/>
          </a:prstGeom>
        </p:spPr>
      </p:pic>
      <p:pic>
        <p:nvPicPr>
          <p:cNvPr id="8" name="Grafik 7">
            <a:extLst>
              <a:ext uri="{FF2B5EF4-FFF2-40B4-BE49-F238E27FC236}">
                <a16:creationId xmlns:a16="http://schemas.microsoft.com/office/drawing/2014/main" id="{CCBBA24A-8E08-4240-8844-2EA08F0A8D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009" y="2197100"/>
            <a:ext cx="11929982" cy="2463800"/>
          </a:xfrm>
          <a:prstGeom prst="rect">
            <a:avLst/>
          </a:prstGeom>
        </p:spPr>
      </p:pic>
      <p:sp>
        <p:nvSpPr>
          <p:cNvPr id="5" name="Titel 2">
            <a:extLst>
              <a:ext uri="{FF2B5EF4-FFF2-40B4-BE49-F238E27FC236}">
                <a16:creationId xmlns:a16="http://schemas.microsoft.com/office/drawing/2014/main" id="{A71C5C2E-16A4-41BF-8AEB-89C54A914386}"/>
              </a:ext>
            </a:extLst>
          </p:cNvPr>
          <p:cNvSpPr txBox="1">
            <a:spLocks/>
          </p:cNvSpPr>
          <p:nvPr/>
        </p:nvSpPr>
        <p:spPr>
          <a:xfrm>
            <a:off x="527051" y="509239"/>
            <a:ext cx="11137901" cy="21915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270" b="1" dirty="0"/>
              <a:t>W</a:t>
            </a:r>
            <a:r>
              <a:rPr lang="de-DE" sz="3600" b="1" dirty="0"/>
              <a:t>HY DO WE WANT TO INVOLVE SCHOOLKIDS IN RESEARCH?</a:t>
            </a:r>
            <a:endParaRPr lang="de-DE" sz="4270" b="1" dirty="0"/>
          </a:p>
        </p:txBody>
      </p:sp>
      <p:sp>
        <p:nvSpPr>
          <p:cNvPr id="9" name="Textfeld 9">
            <a:extLst>
              <a:ext uri="{FF2B5EF4-FFF2-40B4-BE49-F238E27FC236}">
                <a16:creationId xmlns:a16="http://schemas.microsoft.com/office/drawing/2014/main" id="{07ADED3C-AD0A-4C49-B29D-DA99B907D560}"/>
              </a:ext>
            </a:extLst>
          </p:cNvPr>
          <p:cNvSpPr/>
          <p:nvPr/>
        </p:nvSpPr>
        <p:spPr>
          <a:xfrm>
            <a:off x="375909" y="5844129"/>
            <a:ext cx="10546091" cy="737210"/>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GB" sz="1400" b="0" strike="noStrike" spc="-1" dirty="0">
                <a:solidFill>
                  <a:srgbClr val="000000"/>
                </a:solidFill>
                <a:latin typeface="Calibri "/>
                <a:ea typeface="DejaVu Sans"/>
              </a:rPr>
              <a:t>by Tim Kiessling, published in Kruse et al. </a:t>
            </a:r>
            <a:r>
              <a:rPr lang="en-GB" sz="1400" spc="-1" dirty="0">
                <a:solidFill>
                  <a:srgbClr val="000000"/>
                </a:solidFill>
                <a:latin typeface="Calibri "/>
                <a:ea typeface="DejaVu Sans"/>
              </a:rPr>
              <a:t>(2020) </a:t>
            </a:r>
            <a:r>
              <a:rPr lang="de-DE" sz="1400" dirty="0">
                <a:latin typeface="Open Sans" panose="020B0604020202020204" charset="0"/>
                <a:ea typeface="Open Sans" panose="020B0604020202020204" charset="0"/>
                <a:cs typeface="Open Sans" panose="020B0604020202020204" charset="0"/>
              </a:rPr>
              <a:t>Dem Plastikmüll auf der Spur – Ein internationales Citizen Science-Projekt zur Förderung der naturwissenschaftlichen Grundbildung von Schülerinnen und Schülern. CHEMKON, </a:t>
            </a:r>
            <a:r>
              <a:rPr lang="de-DE" sz="1400" dirty="0">
                <a:latin typeface="Open Sans" panose="020B0604020202020204" charset="0"/>
                <a:ea typeface="Open Sans" panose="020B0604020202020204" charset="0"/>
                <a:cs typeface="Open Sans" panose="020B0604020202020204" charset="0"/>
                <a:hlinkClick r:id="rId5"/>
              </a:rPr>
              <a:t>https://doi.org/10.1002/ckon.201800093</a:t>
            </a:r>
            <a:r>
              <a:rPr lang="de-DE" sz="1400" dirty="0">
                <a:latin typeface="Open Sans" panose="020B0604020202020204" charset="0"/>
                <a:ea typeface="Open Sans" panose="020B0604020202020204" charset="0"/>
                <a:cs typeface="Open Sans" panose="020B0604020202020204" charset="0"/>
              </a:rPr>
              <a:t>. Creative Commons License BY 4.0</a:t>
            </a:r>
            <a:endParaRPr lang="en-GB" sz="1400" b="0" strike="noStrike" spc="-1" dirty="0">
              <a:latin typeface="Calibri "/>
            </a:endParaRPr>
          </a:p>
        </p:txBody>
      </p:sp>
    </p:spTree>
    <p:extLst>
      <p:ext uri="{BB962C8B-B14F-4D97-AF65-F5344CB8AC3E}">
        <p14:creationId xmlns:p14="http://schemas.microsoft.com/office/powerpoint/2010/main" val="396561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EB61BB1-8459-4EB8-9D90-7021B18E04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1" y="0"/>
            <a:ext cx="12188389" cy="6858000"/>
          </a:xfrm>
          <a:prstGeom prst="rect">
            <a:avLst/>
          </a:prstGeom>
        </p:spPr>
      </p:pic>
      <p:sp>
        <p:nvSpPr>
          <p:cNvPr id="6" name="Inhaltsplatzhalter 1">
            <a:extLst>
              <a:ext uri="{FF2B5EF4-FFF2-40B4-BE49-F238E27FC236}">
                <a16:creationId xmlns:a16="http://schemas.microsoft.com/office/drawing/2014/main" id="{E6AEB206-6E48-4845-B4EF-068222E830EC}"/>
              </a:ext>
            </a:extLst>
          </p:cNvPr>
          <p:cNvSpPr txBox="1">
            <a:spLocks/>
          </p:cNvSpPr>
          <p:nvPr/>
        </p:nvSpPr>
        <p:spPr>
          <a:xfrm>
            <a:off x="138223" y="6193732"/>
            <a:ext cx="11137901" cy="4197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solidFill>
                  <a:schemeClr val="bg1"/>
                </a:solidFill>
                <a:cs typeface="Arial" panose="020B0604020202020204" pitchFamily="34" charset="0"/>
              </a:rPr>
              <a:t>Cunard Junior High </a:t>
            </a:r>
            <a:r>
              <a:rPr lang="de-DE" sz="2400" dirty="0" err="1">
                <a:solidFill>
                  <a:schemeClr val="bg1"/>
                </a:solidFill>
                <a:cs typeface="Arial" panose="020B0604020202020204" pitchFamily="34" charset="0"/>
              </a:rPr>
              <a:t>school</a:t>
            </a:r>
            <a:r>
              <a:rPr lang="de-DE" sz="2400" dirty="0">
                <a:solidFill>
                  <a:schemeClr val="bg1"/>
                </a:solidFill>
                <a:cs typeface="Arial" panose="020B0604020202020204" pitchFamily="34" charset="0"/>
              </a:rPr>
              <a:t> at Williams Lake, </a:t>
            </a:r>
            <a:r>
              <a:rPr lang="de-DE" sz="2400" dirty="0" err="1">
                <a:solidFill>
                  <a:schemeClr val="bg1"/>
                </a:solidFill>
                <a:cs typeface="Arial" panose="020B0604020202020204" pitchFamily="34" charset="0"/>
              </a:rPr>
              <a:t>October</a:t>
            </a:r>
            <a:r>
              <a:rPr lang="de-DE" sz="2400" dirty="0">
                <a:solidFill>
                  <a:schemeClr val="bg1"/>
                </a:solidFill>
                <a:cs typeface="Arial" panose="020B0604020202020204" pitchFamily="34" charset="0"/>
              </a:rPr>
              <a:t> 10</a:t>
            </a:r>
            <a:r>
              <a:rPr lang="de-DE" sz="2400" baseline="30000" dirty="0">
                <a:solidFill>
                  <a:schemeClr val="bg1"/>
                </a:solidFill>
                <a:cs typeface="Arial" panose="020B0604020202020204" pitchFamily="34" charset="0"/>
              </a:rPr>
              <a:t>th</a:t>
            </a:r>
            <a:r>
              <a:rPr lang="de-DE" sz="2400" dirty="0">
                <a:solidFill>
                  <a:schemeClr val="bg1"/>
                </a:solidFill>
                <a:cs typeface="Arial" panose="020B0604020202020204" pitchFamily="34" charset="0"/>
              </a:rPr>
              <a:t> 2024</a:t>
            </a:r>
          </a:p>
        </p:txBody>
      </p:sp>
      <p:sp>
        <p:nvSpPr>
          <p:cNvPr id="7" name="Inhaltsplatzhalter 1">
            <a:extLst>
              <a:ext uri="{FF2B5EF4-FFF2-40B4-BE49-F238E27FC236}">
                <a16:creationId xmlns:a16="http://schemas.microsoft.com/office/drawing/2014/main" id="{7F5ADC09-99EB-4187-A4BD-99C151A06946}"/>
              </a:ext>
            </a:extLst>
          </p:cNvPr>
          <p:cNvSpPr txBox="1">
            <a:spLocks/>
          </p:cNvSpPr>
          <p:nvPr/>
        </p:nvSpPr>
        <p:spPr>
          <a:xfrm>
            <a:off x="10726520" y="6479687"/>
            <a:ext cx="2367516" cy="49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600" dirty="0">
                <a:solidFill>
                  <a:schemeClr val="bg1"/>
                </a:solidFill>
                <a:cs typeface="Arial" panose="020B0604020202020204" pitchFamily="34" charset="0"/>
              </a:rPr>
              <a:t>© Angela Gillis</a:t>
            </a:r>
          </a:p>
        </p:txBody>
      </p:sp>
    </p:spTree>
    <p:extLst>
      <p:ext uri="{BB962C8B-B14F-4D97-AF65-F5344CB8AC3E}">
        <p14:creationId xmlns:p14="http://schemas.microsoft.com/office/powerpoint/2010/main" val="3742206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2215</Words>
  <Application>Microsoft Office PowerPoint</Application>
  <PresentationFormat>Breitbild</PresentationFormat>
  <Paragraphs>145</Paragraphs>
  <Slides>40</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40</vt:i4>
      </vt:variant>
    </vt:vector>
  </HeadingPairs>
  <TitlesOfParts>
    <vt:vector size="47" baseType="lpstr">
      <vt:lpstr>Arial</vt:lpstr>
      <vt:lpstr>Calibri</vt:lpstr>
      <vt:lpstr>Calibri </vt:lpstr>
      <vt:lpstr>Calibri Light</vt:lpstr>
      <vt:lpstr>DejaVu Sans</vt:lpstr>
      <vt:lpstr>Open Sans</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Kiessling, Tim</dc:creator>
  <cp:lastModifiedBy>Tim Kiessling</cp:lastModifiedBy>
  <cp:revision>167</cp:revision>
  <dcterms:created xsi:type="dcterms:W3CDTF">2021-03-15T15:50:45Z</dcterms:created>
  <dcterms:modified xsi:type="dcterms:W3CDTF">2024-11-28T18:59:26Z</dcterms:modified>
</cp:coreProperties>
</file>